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9"/>
  </p:notesMasterIdLst>
  <p:sldIdLst>
    <p:sldId id="389" r:id="rId3"/>
    <p:sldId id="683" r:id="rId4"/>
    <p:sldId id="670" r:id="rId5"/>
    <p:sldId id="671" r:id="rId6"/>
    <p:sldId id="682" r:id="rId7"/>
    <p:sldId id="409" r:id="rId8"/>
    <p:sldId id="412" r:id="rId9"/>
    <p:sldId id="427" r:id="rId10"/>
    <p:sldId id="428" r:id="rId11"/>
    <p:sldId id="591" r:id="rId12"/>
    <p:sldId id="592" r:id="rId13"/>
    <p:sldId id="593" r:id="rId14"/>
    <p:sldId id="681" r:id="rId15"/>
    <p:sldId id="678" r:id="rId16"/>
    <p:sldId id="680" r:id="rId17"/>
    <p:sldId id="637" r:id="rId18"/>
    <p:sldId id="582" r:id="rId20"/>
    <p:sldId id="583" r:id="rId21"/>
    <p:sldId id="584" r:id="rId22"/>
    <p:sldId id="585" r:id="rId23"/>
    <p:sldId id="586" r:id="rId24"/>
    <p:sldId id="675" r:id="rId25"/>
    <p:sldId id="673" r:id="rId26"/>
    <p:sldId id="674" r:id="rId27"/>
    <p:sldId id="707" r:id="rId28"/>
    <p:sldId id="679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24"/>
  <p:cmAuthor id="2" name="幸全" initials="幸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B19B"/>
    <a:srgbClr val="F1F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368" y="656"/>
      </p:cViewPr>
      <p:guideLst>
        <p:guide orient="horz" pos="2035"/>
        <p:guide pos="37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封面.png封面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080" y="2540"/>
            <a:ext cx="12181840" cy="68522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321935" y="2815590"/>
            <a:ext cx="10515600" cy="1226820"/>
          </a:xfrm>
        </p:spPr>
        <p:txBody>
          <a:bodyPr anchor="b"/>
          <a:lstStyle>
            <a:lvl1pPr>
              <a:defRPr sz="5600" b="1">
                <a:solidFill>
                  <a:srgbClr val="37344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过渡.png过渡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10160" y="5715"/>
            <a:ext cx="12171045" cy="6845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9860" y="248285"/>
            <a:ext cx="8836660" cy="582930"/>
          </a:xfrm>
        </p:spPr>
        <p:txBody>
          <a:bodyPr anchor="ctr" anchorCtr="0">
            <a:noAutofit/>
          </a:bodyPr>
          <a:lstStyle>
            <a:lvl1pPr>
              <a:defRPr sz="32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目录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1815" y="2997200"/>
            <a:ext cx="7096760" cy="132588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41"/>
          <p:cNvSpPr/>
          <p:nvPr/>
        </p:nvSpPr>
        <p:spPr>
          <a:xfrm flipV="1">
            <a:off x="0" y="0"/>
            <a:ext cx="2298700" cy="6858000"/>
          </a:xfrm>
          <a:custGeom>
            <a:avLst/>
            <a:gdLst>
              <a:gd name="connsiteX0" fmla="*/ 0 w 2299262"/>
              <a:gd name="connsiteY0" fmla="*/ 6858000 h 6858000"/>
              <a:gd name="connsiteX1" fmla="*/ 379022 w 2299262"/>
              <a:gd name="connsiteY1" fmla="*/ 6858000 h 6858000"/>
              <a:gd name="connsiteX2" fmla="*/ 383882 w 2299262"/>
              <a:gd name="connsiteY2" fmla="*/ 6858000 h 6858000"/>
              <a:gd name="connsiteX3" fmla="*/ 2299262 w 2299262"/>
              <a:gd name="connsiteY3" fmla="*/ 6858000 h 6858000"/>
              <a:gd name="connsiteX4" fmla="*/ 383882 w 2299262"/>
              <a:gd name="connsiteY4" fmla="*/ 17357 h 6858000"/>
              <a:gd name="connsiteX5" fmla="*/ 383882 w 2299262"/>
              <a:gd name="connsiteY5" fmla="*/ 0 h 6858000"/>
              <a:gd name="connsiteX6" fmla="*/ 379022 w 2299262"/>
              <a:gd name="connsiteY6" fmla="*/ 0 h 6858000"/>
              <a:gd name="connsiteX7" fmla="*/ 0 w 229926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99262" h="6858000">
                <a:moveTo>
                  <a:pt x="0" y="6858000"/>
                </a:moveTo>
                <a:lnTo>
                  <a:pt x="379022" y="6858000"/>
                </a:lnTo>
                <a:lnTo>
                  <a:pt x="383882" y="6858000"/>
                </a:lnTo>
                <a:lnTo>
                  <a:pt x="2299262" y="6858000"/>
                </a:lnTo>
                <a:lnTo>
                  <a:pt x="383882" y="17357"/>
                </a:lnTo>
                <a:lnTo>
                  <a:pt x="383882" y="0"/>
                </a:lnTo>
                <a:lnTo>
                  <a:pt x="379022" y="0"/>
                </a:lnTo>
                <a:lnTo>
                  <a:pt x="0" y="0"/>
                </a:lnTo>
                <a:close/>
              </a:path>
            </a:pathLst>
          </a:custGeom>
          <a:solidFill>
            <a:srgbClr val="B27D4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4339" name="图片 10" descr="一角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05663" y="3175"/>
            <a:ext cx="4976812" cy="6840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任意多边形: 形状 7"/>
          <p:cNvSpPr/>
          <p:nvPr/>
        </p:nvSpPr>
        <p:spPr>
          <a:xfrm flipH="1">
            <a:off x="7491413" y="0"/>
            <a:ext cx="2266950" cy="6858000"/>
          </a:xfrm>
          <a:custGeom>
            <a:avLst/>
            <a:gdLst>
              <a:gd name="connsiteX0" fmla="*/ 28575 w 1943955"/>
              <a:gd name="connsiteY0" fmla="*/ 0 h 6858000"/>
              <a:gd name="connsiteX1" fmla="*/ 23715 w 1943955"/>
              <a:gd name="connsiteY1" fmla="*/ 0 h 6858000"/>
              <a:gd name="connsiteX2" fmla="*/ 0 w 1943955"/>
              <a:gd name="connsiteY2" fmla="*/ 0 h 6858000"/>
              <a:gd name="connsiteX3" fmla="*/ 0 w 1943955"/>
              <a:gd name="connsiteY3" fmla="*/ 17357 h 6858000"/>
              <a:gd name="connsiteX4" fmla="*/ 1915380 w 1943955"/>
              <a:gd name="connsiteY4" fmla="*/ 6858000 h 6858000"/>
              <a:gd name="connsiteX5" fmla="*/ 1943955 w 1943955"/>
              <a:gd name="connsiteY5" fmla="*/ 6858000 h 6858000"/>
              <a:gd name="connsiteX6" fmla="*/ 28575 w 1943955"/>
              <a:gd name="connsiteY6" fmla="*/ 1735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43955" h="6858000">
                <a:moveTo>
                  <a:pt x="28575" y="0"/>
                </a:moveTo>
                <a:lnTo>
                  <a:pt x="23715" y="0"/>
                </a:lnTo>
                <a:lnTo>
                  <a:pt x="0" y="0"/>
                </a:lnTo>
                <a:lnTo>
                  <a:pt x="0" y="17357"/>
                </a:lnTo>
                <a:lnTo>
                  <a:pt x="1915380" y="6858000"/>
                </a:lnTo>
                <a:lnTo>
                  <a:pt x="1943955" y="6858000"/>
                </a:lnTo>
                <a:lnTo>
                  <a:pt x="28575" y="173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C89889-CC82-5042-A566-2A3CC5578F47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Franklin Gothic Medium" panose="020B060302010202020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Franklin Gothic Medium" panose="020B060302010202020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tags" Target="../tags/tag3.xml"/><Relationship Id="rId7" Type="http://schemas.openxmlformats.org/officeDocument/2006/relationships/tags" Target="../tags/tag2.xml"/><Relationship Id="rId6" Type="http://schemas.openxmlformats.org/officeDocument/2006/relationships/tags" Target="../tags/tag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png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72355" y="1772920"/>
            <a:ext cx="6092190" cy="2367280"/>
          </a:xfrm>
        </p:spPr>
        <p:txBody>
          <a:bodyPr anchor="ctr" anchorCtr="0">
            <a:normAutofit/>
          </a:bodyPr>
          <a:p>
            <a:pPr algn="r">
              <a:lnSpc>
                <a:spcPct val="150000"/>
              </a:lnSpc>
            </a:pPr>
            <a:r>
              <a:rPr lang="zh-CN" altLang="en-US" sz="5400"/>
              <a:t>码钱平台</a:t>
            </a:r>
            <a:br>
              <a:rPr lang="zh-CN" altLang="en-US" sz="5400"/>
            </a:br>
            <a:r>
              <a:rPr lang="en-US" altLang="zh-CN" sz="4000" b="0"/>
              <a:t>——</a:t>
            </a:r>
            <a:r>
              <a:rPr lang="zh-CN" altLang="en-US" sz="4000" b="0"/>
              <a:t>服务商操作指南</a:t>
            </a:r>
            <a:endParaRPr lang="zh-CN" altLang="en-US" sz="4000" b="0"/>
          </a:p>
        </p:txBody>
      </p:sp>
      <p:sp>
        <p:nvSpPr>
          <p:cNvPr id="3" name="文本框 2"/>
          <p:cNvSpPr txBox="1"/>
          <p:nvPr/>
        </p:nvSpPr>
        <p:spPr>
          <a:xfrm>
            <a:off x="7179310" y="4356735"/>
            <a:ext cx="37852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en-US" altLang="zh-CN">
                <a:solidFill>
                  <a:srgbClr val="373445"/>
                </a:solidFill>
              </a:rPr>
              <a:t>2020</a:t>
            </a:r>
            <a:r>
              <a:rPr lang="zh-CN" altLang="en-US">
                <a:solidFill>
                  <a:srgbClr val="373445"/>
                </a:solidFill>
              </a:rPr>
              <a:t>年</a:t>
            </a:r>
            <a:r>
              <a:rPr lang="en-US" altLang="zh-CN">
                <a:solidFill>
                  <a:srgbClr val="373445"/>
                </a:solidFill>
              </a:rPr>
              <a:t>10</a:t>
            </a:r>
            <a:r>
              <a:rPr lang="zh-CN" altLang="en-US">
                <a:solidFill>
                  <a:srgbClr val="373445"/>
                </a:solidFill>
              </a:rPr>
              <a:t>月</a:t>
            </a:r>
            <a:endParaRPr lang="zh-CN" altLang="en-US">
              <a:solidFill>
                <a:srgbClr val="37344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" name="文本框 35"/>
          <p:cNvSpPr txBox="1"/>
          <p:nvPr/>
        </p:nvSpPr>
        <p:spPr>
          <a:xfrm>
            <a:off x="339725" y="287338"/>
            <a:ext cx="923925" cy="132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Franklin Gothic Medium" panose="020B0603020102020204" charset="0"/>
                <a:ea typeface="微软雅黑" panose="020B0503020204020204" pitchFamily="34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Franklin Gothic Medium" panose="020B0603020102020204" charset="0"/>
                <a:ea typeface="微软雅黑" panose="020B0503020204020204" pitchFamily="34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Franklin Gothic Medium" panose="020B0603020102020204" charset="0"/>
                <a:ea typeface="微软雅黑" panose="020B0503020204020204" pitchFamily="34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Franklin Gothic Medium" panose="020B0603020102020204" charset="0"/>
                <a:ea typeface="微软雅黑" panose="020B0503020204020204" pitchFamily="34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Franklin Gothic Medium" panose="020B0603020102020204" charset="0"/>
                <a:ea typeface="微软雅黑" panose="020B0503020204020204" pitchFamily="34" charset="-122"/>
                <a:cs typeface="+mn-cs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800" b="0" i="0" u="none" strike="noStrike" kern="1200" cap="none" spc="0" normalizeH="0" baseline="0" noProof="1">
                <a:solidFill>
                  <a:schemeClr val="bg1"/>
                </a:solidFill>
                <a:latin typeface="Franklin Gothic Medium" panose="020B0603020102020204" charset="0"/>
                <a:ea typeface="微软雅黑" panose="020B0503020204020204" pitchFamily="34" charset="-122"/>
                <a:cs typeface="+mn-cs"/>
                <a:sym typeface="Franklin Gothic Medium" panose="020B0603020102020204" charset="0"/>
              </a:rPr>
              <a:t>目录</a:t>
            </a:r>
            <a:endParaRPr kumimoji="0" lang="zh-CN" altLang="en-US" sz="4800" b="0" i="0" u="none" strike="noStrike" kern="1200" cap="none" spc="0" normalizeH="0" baseline="0" noProof="1">
              <a:solidFill>
                <a:schemeClr val="bg1"/>
              </a:solidFill>
              <a:latin typeface="Franklin Gothic Medium" panose="020B0603020102020204" charset="0"/>
              <a:ea typeface="微软雅黑" panose="020B0503020204020204" pitchFamily="34" charset="-122"/>
              <a:cs typeface="+mn-cs"/>
              <a:sym typeface="Franklin Gothic Medium" panose="020B060302010202020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39725" y="2115503"/>
            <a:ext cx="676275" cy="1624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Contents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8371" name="组合 37"/>
          <p:cNvGrpSpPr/>
          <p:nvPr/>
        </p:nvGrpSpPr>
        <p:grpSpPr>
          <a:xfrm>
            <a:off x="2214563" y="2464753"/>
            <a:ext cx="5931428" cy="629600"/>
            <a:chOff x="4109" y="2031"/>
            <a:chExt cx="9342" cy="989"/>
          </a:xfrm>
        </p:grpSpPr>
        <p:sp>
          <p:nvSpPr>
            <p:cNvPr id="58372" name="文本框 40"/>
            <p:cNvSpPr txBox="1"/>
            <p:nvPr/>
          </p:nvSpPr>
          <p:spPr>
            <a:xfrm>
              <a:off x="5412" y="2103"/>
              <a:ext cx="8039" cy="9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b="1">
                  <a:latin typeface="Franklin Gothic Medium" panose="020B0603020102020204" charset="0"/>
                  <a:ea typeface="微软雅黑" panose="020B0503020204020204" pitchFamily="34" charset="-122"/>
                  <a:sym typeface="Franklin Gothic Medium" panose="020B0603020102020204" charset="0"/>
                </a:rPr>
                <a:t>新增下级服务商、业务员</a:t>
              </a:r>
              <a:endParaRPr lang="zh-CN" altLang="en-US" sz="3200" b="1">
                <a:latin typeface="Franklin Gothic Medium" panose="020B0603020102020204" charset="0"/>
                <a:ea typeface="微软雅黑" panose="020B0503020204020204" pitchFamily="34" charset="-122"/>
                <a:sym typeface="Franklin Gothic Medium" panose="020B0603020102020204" charset="0"/>
              </a:endParaRPr>
            </a:p>
          </p:txBody>
        </p:sp>
        <p:sp>
          <p:nvSpPr>
            <p:cNvPr id="44" name="Oval 8"/>
            <p:cNvSpPr/>
            <p:nvPr/>
          </p:nvSpPr>
          <p:spPr>
            <a:xfrm rot="21442268">
              <a:off x="4109" y="2031"/>
              <a:ext cx="908" cy="907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374" name="组合 51"/>
          <p:cNvGrpSpPr/>
          <p:nvPr/>
        </p:nvGrpSpPr>
        <p:grpSpPr>
          <a:xfrm>
            <a:off x="1889125" y="3487103"/>
            <a:ext cx="5073650" cy="629600"/>
            <a:chOff x="4109" y="2031"/>
            <a:chExt cx="7991" cy="989"/>
          </a:xfrm>
        </p:grpSpPr>
        <p:sp>
          <p:nvSpPr>
            <p:cNvPr id="58375" name="文本框 52"/>
            <p:cNvSpPr txBox="1"/>
            <p:nvPr/>
          </p:nvSpPr>
          <p:spPr>
            <a:xfrm>
              <a:off x="5412" y="2103"/>
              <a:ext cx="6688" cy="9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3200" b="1">
                  <a:latin typeface="Franklin Gothic Medium" panose="020B0603020102020204" charset="0"/>
                  <a:ea typeface="微软雅黑" panose="020B0503020204020204" pitchFamily="34" charset="-122"/>
                  <a:sym typeface="Franklin Gothic Medium" panose="020B0603020102020204" charset="0"/>
                </a:rPr>
                <a:t>数据相关查询</a:t>
              </a:r>
              <a:endParaRPr lang="zh-CN" altLang="en-US" sz="3200" b="1">
                <a:latin typeface="Franklin Gothic Medium" panose="020B0603020102020204" charset="0"/>
                <a:ea typeface="微软雅黑" panose="020B0503020204020204" pitchFamily="34" charset="-122"/>
                <a:sym typeface="Franklin Gothic Medium" panose="020B0603020102020204" charset="0"/>
              </a:endParaRPr>
            </a:p>
          </p:txBody>
        </p:sp>
        <p:sp>
          <p:nvSpPr>
            <p:cNvPr id="54" name="Oval 8"/>
            <p:cNvSpPr/>
            <p:nvPr/>
          </p:nvSpPr>
          <p:spPr>
            <a:xfrm>
              <a:off x="4109" y="2031"/>
              <a:ext cx="908" cy="907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3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377" name="组合 7"/>
          <p:cNvGrpSpPr/>
          <p:nvPr/>
        </p:nvGrpSpPr>
        <p:grpSpPr>
          <a:xfrm>
            <a:off x="1568450" y="4511040"/>
            <a:ext cx="5489575" cy="622932"/>
            <a:chOff x="4109" y="2031"/>
            <a:chExt cx="8645" cy="985"/>
          </a:xfrm>
        </p:grpSpPr>
        <p:sp>
          <p:nvSpPr>
            <p:cNvPr id="58378" name="文本框 8"/>
            <p:cNvSpPr txBox="1"/>
            <p:nvPr/>
          </p:nvSpPr>
          <p:spPr>
            <a:xfrm>
              <a:off x="5282" y="2093"/>
              <a:ext cx="7472" cy="9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3200" b="1">
                  <a:latin typeface="Franklin Gothic Medium" panose="020B0603020102020204" charset="0"/>
                  <a:ea typeface="微软雅黑" panose="020B0503020204020204" pitchFamily="34" charset="-122"/>
                  <a:sym typeface="Franklin Gothic Medium" panose="020B0603020102020204" charset="0"/>
                </a:rPr>
                <a:t>终端采购及设备划拨</a:t>
              </a:r>
              <a:endParaRPr lang="zh-CN" altLang="en-US" sz="3200" b="1">
                <a:latin typeface="Franklin Gothic Medium" panose="020B0603020102020204" charset="0"/>
                <a:ea typeface="微软雅黑" panose="020B0503020204020204" pitchFamily="34" charset="-122"/>
                <a:sym typeface="Franklin Gothic Medium" panose="020B0603020102020204" charset="0"/>
              </a:endParaRPr>
            </a:p>
          </p:txBody>
        </p:sp>
        <p:sp>
          <p:nvSpPr>
            <p:cNvPr id="10" name="Oval 8"/>
            <p:cNvSpPr/>
            <p:nvPr/>
          </p:nvSpPr>
          <p:spPr>
            <a:xfrm>
              <a:off x="4109" y="2031"/>
              <a:ext cx="908" cy="907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4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383" name="组合 37"/>
          <p:cNvGrpSpPr/>
          <p:nvPr/>
        </p:nvGrpSpPr>
        <p:grpSpPr>
          <a:xfrm>
            <a:off x="2560638" y="1442403"/>
            <a:ext cx="5073650" cy="629600"/>
            <a:chOff x="4109" y="2031"/>
            <a:chExt cx="7991" cy="989"/>
          </a:xfrm>
        </p:grpSpPr>
        <p:sp>
          <p:nvSpPr>
            <p:cNvPr id="58384" name="文本框 40"/>
            <p:cNvSpPr txBox="1"/>
            <p:nvPr/>
          </p:nvSpPr>
          <p:spPr>
            <a:xfrm>
              <a:off x="5412" y="2103"/>
              <a:ext cx="6688" cy="9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3200" b="1">
                  <a:latin typeface="Franklin Gothic Medium" panose="020B0603020102020204" charset="0"/>
                  <a:ea typeface="微软雅黑" panose="020B0503020204020204" pitchFamily="34" charset="-122"/>
                  <a:sym typeface="Franklin Gothic Medium" panose="020B0603020102020204" charset="0"/>
                </a:rPr>
                <a:t>服务商入网准备工作</a:t>
              </a:r>
              <a:endParaRPr lang="zh-CN" altLang="en-US" sz="3200" b="1">
                <a:latin typeface="Franklin Gothic Medium" panose="020B0603020102020204" charset="0"/>
                <a:ea typeface="微软雅黑" panose="020B0503020204020204" pitchFamily="34" charset="-122"/>
                <a:sym typeface="Franklin Gothic Medium" panose="020B0603020102020204" charset="0"/>
              </a:endParaRPr>
            </a:p>
          </p:txBody>
        </p:sp>
        <p:sp>
          <p:nvSpPr>
            <p:cNvPr id="4" name="Oval 8"/>
            <p:cNvSpPr/>
            <p:nvPr/>
          </p:nvSpPr>
          <p:spPr>
            <a:xfrm rot="21442268">
              <a:off x="4109" y="2031"/>
              <a:ext cx="908" cy="907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服务商入网</a:t>
            </a:r>
            <a:r>
              <a:rPr lang="en-US" altLang="zh-CN"/>
              <a:t>——</a:t>
            </a:r>
            <a:r>
              <a:rPr lang="zh-CN" altLang="en-US"/>
              <a:t>通过邮件申请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40970" y="1817370"/>
            <a:ext cx="5737225" cy="46037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2400">
                <a:sym typeface="+mn-ea"/>
              </a:rPr>
              <a:t>分公司渠道经理邮件申请</a:t>
            </a:r>
            <a:endParaRPr lang="zh-CN" altLang="en-US" sz="2400"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9565" y="3707765"/>
            <a:ext cx="5539740" cy="121285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clip" horzOverflow="clip" rtlCol="0" anchor="ctr" anchorCtr="0"/>
          <a:lstStyle>
            <a:defPPr>
              <a:defRPr lang="zh-CN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/>
              <a:t>haipay_help@hkrt.cn</a:t>
            </a:r>
            <a:endParaRPr lang="zh-CN" altLang="en-US" sz="2400"/>
          </a:p>
        </p:txBody>
      </p:sp>
      <p:sp>
        <p:nvSpPr>
          <p:cNvPr id="7" name="下箭头 6"/>
          <p:cNvSpPr/>
          <p:nvPr/>
        </p:nvSpPr>
        <p:spPr>
          <a:xfrm>
            <a:off x="2523490" y="2614930"/>
            <a:ext cx="971550" cy="1105535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3" name="表格 12"/>
          <p:cNvGraphicFramePr/>
          <p:nvPr>
            <p:custDataLst>
              <p:tags r:id="rId1"/>
            </p:custDataLst>
          </p:nvPr>
        </p:nvGraphicFramePr>
        <p:xfrm>
          <a:off x="5708650" y="1838960"/>
          <a:ext cx="5770880" cy="3227070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987425"/>
                <a:gridCol w="4783455"/>
              </a:tblGrid>
              <a:tr h="46101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/>
                        <a:t>服务商入网需要提交的资料</a:t>
                      </a:r>
                      <a:endParaRPr lang="zh-CN" altLang="en-US" sz="2400"/>
                    </a:p>
                  </a:txBody>
                  <a:tcPr anchor="ctr" anchorCtr="0"/>
                </a:tc>
                <a:tc hMerge="1"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800"/>
                        <a:t>1</a:t>
                      </a:r>
                      <a:endParaRPr 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800"/>
                        <a:t>营业执照</a:t>
                      </a:r>
                      <a:endParaRPr lang="zh-CN" sz="1800"/>
                    </a:p>
                  </a:txBody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800"/>
                        <a:t>2</a:t>
                      </a:r>
                      <a:endParaRPr 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800"/>
                        <a:t>法人身份证正反面</a:t>
                      </a:r>
                      <a:endParaRPr lang="zh-CN" sz="1800"/>
                    </a:p>
                  </a:txBody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800"/>
                        <a:t>3</a:t>
                      </a:r>
                      <a:endParaRPr 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800"/>
                        <a:t>银行开户许可证</a:t>
                      </a:r>
                      <a:endParaRPr lang="zh-CN" sz="1800"/>
                    </a:p>
                  </a:txBody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800"/>
                        <a:t>4</a:t>
                      </a:r>
                      <a:endParaRPr 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800"/>
                        <a:t>服务商入网申请表</a:t>
                      </a:r>
                      <a:endParaRPr lang="zh-CN" sz="1800"/>
                    </a:p>
                  </a:txBody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800"/>
                        <a:t>5</a:t>
                      </a:r>
                      <a:endParaRPr 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800"/>
                        <a:t>银行卡收单外包服务协议电子版</a:t>
                      </a:r>
                      <a:endParaRPr lang="zh-CN" sz="1800"/>
                    </a:p>
                  </a:txBody>
                  <a:tcPr anchor="ctr" anchorCtr="0"/>
                </a:tc>
              </a:tr>
              <a:tr h="46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en-US" sz="1800"/>
                        <a:t>6</a:t>
                      </a:r>
                      <a:endParaRPr lang="en-US" altLang="en-US" sz="1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800"/>
                        <a:t>具体政策活动报名说明及政策活动电子版</a:t>
                      </a:r>
                      <a:endParaRPr lang="zh-CN" altLang="en-US" sz="1800"/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7087235" y="5285740"/>
            <a:ext cx="439229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 sz="1400" b="1"/>
              <a:t>备注：以上资料仅以邮件附件的形式上传</a:t>
            </a:r>
            <a:endParaRPr lang="zh-CN" altLang="en-US" sz="1400" b="1"/>
          </a:p>
        </p:txBody>
      </p:sp>
      <p:sp>
        <p:nvSpPr>
          <p:cNvPr id="10" name="文本框 9"/>
          <p:cNvSpPr txBox="1"/>
          <p:nvPr/>
        </p:nvSpPr>
        <p:spPr>
          <a:xfrm>
            <a:off x="603250" y="5285740"/>
            <a:ext cx="5105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400" b="1"/>
              <a:t>备注：邮件内容写清楚服务商名称、政策名称，要开通的服务商平台权限等其他详细信息，如有疑问可在钉钉上联系于法贺。</a:t>
            </a:r>
            <a:endParaRPr lang="zh-CN" altLang="en-US" sz="14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成为服务商后可以发展下级服务商或扩展商户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7060" y="1296670"/>
            <a:ext cx="8478520" cy="44278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/>
              <a:t>一、新增下级服务商、业务员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7535" y="1240155"/>
            <a:ext cx="6443345" cy="26797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新增下级服务商</a:t>
            </a:r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7729220" y="1240155"/>
            <a:ext cx="3855720" cy="4587240"/>
            <a:chOff x="11716" y="2605"/>
            <a:chExt cx="6072" cy="7224"/>
          </a:xfrm>
        </p:grpSpPr>
        <p:sp>
          <p:nvSpPr>
            <p:cNvPr id="11" name="矩形 10"/>
            <p:cNvSpPr/>
            <p:nvPr/>
          </p:nvSpPr>
          <p:spPr>
            <a:xfrm>
              <a:off x="11716" y="2605"/>
              <a:ext cx="6072" cy="72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906" y="3000"/>
              <a:ext cx="5692" cy="6434"/>
              <a:chOff x="12170" y="1944"/>
              <a:chExt cx="5692" cy="6434"/>
            </a:xfrm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2170" y="1944"/>
                <a:ext cx="5669" cy="1524"/>
              </a:xfrm>
              <a:prstGeom prst="rect">
                <a:avLst/>
              </a:prstGeom>
            </p:spPr>
          </p:pic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170" y="3446"/>
                <a:ext cx="5669" cy="1157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170" y="4582"/>
                <a:ext cx="5669" cy="996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194" y="5600"/>
                <a:ext cx="5669" cy="2779"/>
              </a:xfrm>
              <a:prstGeom prst="rect">
                <a:avLst/>
              </a:prstGeom>
            </p:spPr>
          </p:pic>
        </p:grpSp>
      </p:grpSp>
      <p:sp>
        <p:nvSpPr>
          <p:cNvPr id="13" name="矩形 12"/>
          <p:cNvSpPr/>
          <p:nvPr/>
        </p:nvSpPr>
        <p:spPr>
          <a:xfrm>
            <a:off x="5868035" y="2657475"/>
            <a:ext cx="502285" cy="3060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48640" y="4069080"/>
            <a:ext cx="6522720" cy="3371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操作路径：①点击【</a:t>
            </a:r>
            <a:r>
              <a:rPr lang="zh-CN" altLang="en-US" sz="1600"/>
              <a:t>服务商】；②点击【服务商管理】；③点击【新增】</a:t>
            </a:r>
            <a:endParaRPr lang="zh-CN" altLang="en-US" sz="1600"/>
          </a:p>
        </p:txBody>
      </p:sp>
      <p:cxnSp>
        <p:nvCxnSpPr>
          <p:cNvPr id="16" name="肘形连接符 15"/>
          <p:cNvCxnSpPr>
            <a:stCxn id="13" idx="0"/>
          </p:cNvCxnSpPr>
          <p:nvPr/>
        </p:nvCxnSpPr>
        <p:spPr>
          <a:xfrm rot="16200000">
            <a:off x="6685915" y="1738630"/>
            <a:ext cx="352425" cy="1485265"/>
          </a:xfrm>
          <a:prstGeom prst="bentConnector2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2252345" y="1161415"/>
            <a:ext cx="502285" cy="4279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84505" y="1475105"/>
            <a:ext cx="71501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042795" y="9455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20" name="椭圆 19"/>
          <p:cNvSpPr/>
          <p:nvPr/>
        </p:nvSpPr>
        <p:spPr>
          <a:xfrm>
            <a:off x="325755" y="13163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21" name="椭圆 20"/>
          <p:cNvSpPr/>
          <p:nvPr/>
        </p:nvSpPr>
        <p:spPr>
          <a:xfrm>
            <a:off x="5575300" y="24796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2" name="文本框 21"/>
          <p:cNvSpPr txBox="1"/>
          <p:nvPr/>
        </p:nvSpPr>
        <p:spPr>
          <a:xfrm>
            <a:off x="563880" y="4821555"/>
            <a:ext cx="6507480" cy="138620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altLang="en-US" sz="1400" b="1"/>
              <a:t>注意事项：</a:t>
            </a:r>
            <a:endParaRPr lang="zh-CN" altLang="en-US" sz="1400" b="1"/>
          </a:p>
          <a:p>
            <a:r>
              <a:rPr lang="en-US" altLang="zh-CN" sz="1400"/>
              <a:t>1</a:t>
            </a:r>
            <a:r>
              <a:rPr lang="zh-CN" altLang="en-US" sz="1400"/>
              <a:t>、新增服务商页面要求的信息要求填写完整且准确无误；</a:t>
            </a:r>
            <a:endParaRPr lang="zh-CN" altLang="en-US" sz="1400"/>
          </a:p>
          <a:p>
            <a:r>
              <a:rPr lang="en-US" altLang="zh-CN" sz="1400"/>
              <a:t>2</a:t>
            </a:r>
            <a:r>
              <a:rPr lang="zh-CN" altLang="en-US" sz="1400"/>
              <a:t>、填写完整后，点击【添加】提交即可，一般</a:t>
            </a:r>
            <a:r>
              <a:rPr lang="en-US" altLang="zh-CN" sz="1400"/>
              <a:t>3</a:t>
            </a:r>
            <a:r>
              <a:rPr lang="zh-CN" altLang="en-US" sz="1400"/>
              <a:t>个工作日内即可完成审核；</a:t>
            </a:r>
            <a:endParaRPr lang="zh-CN" altLang="en-US" sz="1400"/>
          </a:p>
          <a:p>
            <a:r>
              <a:rPr lang="en-US" altLang="zh-CN" sz="1400"/>
              <a:t>3</a:t>
            </a:r>
            <a:r>
              <a:rPr lang="zh-CN" altLang="en-US" sz="1400"/>
              <a:t>、审核通过之后，下级服务商即可展业使用（新增下级服务商、新增商户、新增业务员等）；</a:t>
            </a:r>
            <a:endParaRPr lang="zh-CN" altLang="en-US" sz="1400"/>
          </a:p>
          <a:p>
            <a:r>
              <a:rPr lang="en-US" altLang="zh-CN" sz="1400"/>
              <a:t>4</a:t>
            </a:r>
            <a:r>
              <a:rPr lang="zh-CN" altLang="en-US" sz="1400"/>
              <a:t>、一级服务商最多可以发展</a:t>
            </a:r>
            <a:r>
              <a:rPr lang="en-US" altLang="zh-CN" sz="1400"/>
              <a:t>3</a:t>
            </a:r>
            <a:r>
              <a:rPr lang="zh-CN" altLang="en-US" sz="1400"/>
              <a:t>级下级服务商。</a:t>
            </a:r>
            <a:endParaRPr lang="zh-CN" altLang="en-US" sz="1400"/>
          </a:p>
        </p:txBody>
      </p:sp>
      <p:sp>
        <p:nvSpPr>
          <p:cNvPr id="23" name="文本框 22"/>
          <p:cNvSpPr txBox="1"/>
          <p:nvPr/>
        </p:nvSpPr>
        <p:spPr>
          <a:xfrm>
            <a:off x="7762240" y="5888355"/>
            <a:ext cx="3870960" cy="3194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1400"/>
              <a:t>填写下级服务商信息页面</a:t>
            </a:r>
            <a:endParaRPr lang="zh-CN" altLang="en-US" sz="1400"/>
          </a:p>
        </p:txBody>
      </p:sp>
      <p:cxnSp>
        <p:nvCxnSpPr>
          <p:cNvPr id="3" name="直接箭头连接符 2"/>
          <p:cNvCxnSpPr>
            <a:stCxn id="23" idx="1"/>
          </p:cNvCxnSpPr>
          <p:nvPr/>
        </p:nvCxnSpPr>
        <p:spPr>
          <a:xfrm flipH="1" flipV="1">
            <a:off x="7122160" y="6047740"/>
            <a:ext cx="640080" cy="63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标注 4"/>
          <p:cNvSpPr/>
          <p:nvPr/>
        </p:nvSpPr>
        <p:spPr>
          <a:xfrm>
            <a:off x="8769350" y="989965"/>
            <a:ext cx="1972310" cy="326390"/>
          </a:xfrm>
          <a:prstGeom prst="wedgeRectCallout">
            <a:avLst>
              <a:gd name="adj1" fmla="val -67450"/>
              <a:gd name="adj2" fmla="val 13754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服务商名称等基本信息</a:t>
            </a:r>
            <a:endParaRPr lang="zh-CN" altLang="en-US" sz="1200"/>
          </a:p>
        </p:txBody>
      </p:sp>
      <p:sp>
        <p:nvSpPr>
          <p:cNvPr id="14" name="矩形标注 13"/>
          <p:cNvSpPr/>
          <p:nvPr/>
        </p:nvSpPr>
        <p:spPr>
          <a:xfrm>
            <a:off x="9082405" y="2416810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管理员信息</a:t>
            </a:r>
            <a:endParaRPr lang="zh-CN" altLang="en-US" sz="1200"/>
          </a:p>
        </p:txBody>
      </p:sp>
      <p:sp>
        <p:nvSpPr>
          <p:cNvPr id="24" name="矩形标注 23"/>
          <p:cNvSpPr/>
          <p:nvPr/>
        </p:nvSpPr>
        <p:spPr>
          <a:xfrm>
            <a:off x="9082405" y="3125470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结算信息</a:t>
            </a:r>
            <a:endParaRPr lang="zh-CN" altLang="en-US" sz="1200"/>
          </a:p>
        </p:txBody>
      </p:sp>
      <p:sp>
        <p:nvSpPr>
          <p:cNvPr id="25" name="矩形标注 24"/>
          <p:cNvSpPr/>
          <p:nvPr/>
        </p:nvSpPr>
        <p:spPr>
          <a:xfrm>
            <a:off x="9082405" y="4010025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费率配置</a:t>
            </a:r>
            <a:endParaRPr lang="zh-CN" altLang="en-US" sz="1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7505" y="1112520"/>
            <a:ext cx="8865870" cy="368681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服务商管理（查询</a:t>
            </a:r>
            <a:r>
              <a:rPr lang="en-US" altLang="zh-CN"/>
              <a:t>&amp;</a:t>
            </a:r>
            <a:r>
              <a:rPr lang="zh-CN" altLang="en-US"/>
              <a:t>导出</a:t>
            </a:r>
            <a:r>
              <a:rPr lang="en-US" altLang="zh-CN"/>
              <a:t>&amp;</a:t>
            </a:r>
            <a:r>
              <a:rPr lang="zh-CN" altLang="en-US"/>
              <a:t>修改</a:t>
            </a:r>
            <a:r>
              <a:rPr lang="zh-CN" altLang="en-US"/>
              <a:t>服务商信息）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627505" y="1475105"/>
            <a:ext cx="71501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468755" y="13163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3886200" y="1014095"/>
            <a:ext cx="774065" cy="49593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637915" y="9709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3298825" y="1908810"/>
            <a:ext cx="7009130" cy="12242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115945" y="171831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9568180" y="3164840"/>
            <a:ext cx="639445" cy="2520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368155" y="295592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1585595" y="5037455"/>
            <a:ext cx="9005570" cy="5835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①点击【服务商】</a:t>
            </a:r>
            <a:r>
              <a:rPr lang="zh-CN" altLang="en-US" sz="1600"/>
              <a:t>；②点击【服务商管理】；③通过条件筛选可以查询到已完成入网的下级服务商；④如有需要可点击【导出】</a:t>
            </a:r>
            <a:endParaRPr lang="zh-CN" altLang="en-US" sz="1600"/>
          </a:p>
        </p:txBody>
      </p:sp>
      <p:sp>
        <p:nvSpPr>
          <p:cNvPr id="22" name="文本框 21"/>
          <p:cNvSpPr txBox="1"/>
          <p:nvPr/>
        </p:nvSpPr>
        <p:spPr>
          <a:xfrm>
            <a:off x="1600835" y="5821680"/>
            <a:ext cx="8975725" cy="73723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400" b="1"/>
              <a:t>注意事项：</a:t>
            </a:r>
            <a:endParaRPr lang="zh-CN" altLang="en-US" sz="1400" b="1"/>
          </a:p>
          <a:p>
            <a:pPr>
              <a:lnSpc>
                <a:spcPct val="150000"/>
              </a:lnSpc>
            </a:pPr>
            <a:r>
              <a:rPr lang="zh-CN" altLang="en-US" sz="1400"/>
              <a:t>如果要对服务商入网信息进行修改，可以点击【修改】操作处理；修改完成提交后</a:t>
            </a:r>
            <a:r>
              <a:rPr lang="en-US" altLang="zh-CN" sz="1400"/>
              <a:t>3</a:t>
            </a:r>
            <a:r>
              <a:rPr lang="zh-CN" altLang="en-US" sz="1400"/>
              <a:t>个工作日内完成再次审核。</a:t>
            </a:r>
            <a:endParaRPr lang="zh-CN" altLang="en-US" sz="1400"/>
          </a:p>
        </p:txBody>
      </p:sp>
      <p:sp>
        <p:nvSpPr>
          <p:cNvPr id="3" name="矩形 2"/>
          <p:cNvSpPr/>
          <p:nvPr/>
        </p:nvSpPr>
        <p:spPr>
          <a:xfrm>
            <a:off x="9813925" y="3836035"/>
            <a:ext cx="394335" cy="2387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5" name="肘形连接符 4"/>
          <p:cNvCxnSpPr>
            <a:stCxn id="3" idx="3"/>
            <a:endCxn id="22" idx="3"/>
          </p:cNvCxnSpPr>
          <p:nvPr/>
        </p:nvCxnSpPr>
        <p:spPr>
          <a:xfrm>
            <a:off x="10208260" y="3955415"/>
            <a:ext cx="368300" cy="2235200"/>
          </a:xfrm>
          <a:prstGeom prst="bentConnector3">
            <a:avLst>
              <a:gd name="adj1" fmla="val 164655"/>
            </a:avLst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19976"/>
          <a:stretch>
            <a:fillRect/>
          </a:stretch>
        </p:blipFill>
        <p:spPr>
          <a:xfrm>
            <a:off x="6680200" y="1583055"/>
            <a:ext cx="5293995" cy="27508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365" y="1583055"/>
            <a:ext cx="6130290" cy="2750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新增业务员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739900" y="1551305"/>
            <a:ext cx="52197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603375" y="13341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236220" y="2073275"/>
            <a:ext cx="715010" cy="19367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7470" y="194119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5752465" y="2546985"/>
            <a:ext cx="575945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494655" y="245491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380365" y="4503420"/>
            <a:ext cx="6066155" cy="5835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①点击【服务商】</a:t>
            </a:r>
            <a:r>
              <a:rPr lang="zh-CN" altLang="en-US" sz="1600"/>
              <a:t>；②点击【业务员管理】；③点击【新增】</a:t>
            </a:r>
            <a:endParaRPr lang="zh-CN" altLang="en-US" sz="1600"/>
          </a:p>
        </p:txBody>
      </p:sp>
      <p:sp>
        <p:nvSpPr>
          <p:cNvPr id="23" name="文本框 22"/>
          <p:cNvSpPr txBox="1"/>
          <p:nvPr/>
        </p:nvSpPr>
        <p:spPr>
          <a:xfrm>
            <a:off x="6948805" y="4503420"/>
            <a:ext cx="4878705" cy="5835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1600"/>
              <a:t>填写业务员信息：姓名、手机号、身份证号，开通功能权限、数据权限，以及标记业务员状态</a:t>
            </a:r>
            <a:endParaRPr lang="zh-CN" altLang="en-US" sz="1600"/>
          </a:p>
        </p:txBody>
      </p:sp>
      <p:cxnSp>
        <p:nvCxnSpPr>
          <p:cNvPr id="14" name="直接箭头连接符 13"/>
          <p:cNvCxnSpPr/>
          <p:nvPr/>
        </p:nvCxnSpPr>
        <p:spPr>
          <a:xfrm flipV="1">
            <a:off x="6289675" y="2834640"/>
            <a:ext cx="578485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1925" y="1176655"/>
            <a:ext cx="9328785" cy="418655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业务员管理（查看</a:t>
            </a:r>
            <a:r>
              <a:rPr lang="en-US" altLang="zh-CN"/>
              <a:t>&amp;</a:t>
            </a:r>
            <a:r>
              <a:rPr lang="zh-CN" altLang="en-US"/>
              <a:t>修改</a:t>
            </a:r>
            <a:r>
              <a:rPr lang="zh-CN" altLang="en-US"/>
              <a:t>业务员信息）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444875" y="1048385"/>
            <a:ext cx="71501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3286125" y="9963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1419860" y="1910080"/>
            <a:ext cx="71501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261110" y="175133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3227070" y="3483610"/>
            <a:ext cx="7146290" cy="11988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054985" y="334772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1303020" y="5507990"/>
            <a:ext cx="9556115" cy="8299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①点击【服务商】</a:t>
            </a:r>
            <a:r>
              <a:rPr lang="zh-CN" altLang="en-US" sz="1600"/>
              <a:t>；②点击【业务员管理】；③通过条件筛选可以查看的业务员信息，点击【查看】可以看到详细的业务员信息，点击【修改】可以修改业务员信息或权限，如业务员已离职可以标注【离职】状态。</a:t>
            </a:r>
            <a:endParaRPr lang="zh-CN" altLang="en-US" sz="1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二、数据相关查询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3525" y="1009650"/>
            <a:ext cx="8813800" cy="39554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【交易查询】查看旗下</a:t>
            </a:r>
            <a:r>
              <a:rPr lang="zh-CN" altLang="en-US"/>
              <a:t>商户交易情况，支持导出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165090" y="884555"/>
            <a:ext cx="586105" cy="5822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947285" y="84455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9" name="矩形 8"/>
          <p:cNvSpPr/>
          <p:nvPr/>
        </p:nvSpPr>
        <p:spPr>
          <a:xfrm>
            <a:off x="1533525" y="1368425"/>
            <a:ext cx="1499235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313815" y="12630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3253105" y="1699895"/>
            <a:ext cx="6830695" cy="144843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128010" y="151638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6" name="文本框 15"/>
          <p:cNvSpPr txBox="1"/>
          <p:nvPr/>
        </p:nvSpPr>
        <p:spPr>
          <a:xfrm>
            <a:off x="1533525" y="5067935"/>
            <a:ext cx="887349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①点击【财务中心】</a:t>
            </a:r>
            <a:r>
              <a:rPr lang="zh-CN" altLang="en-US" sz="1600"/>
              <a:t>；②点击【交易管理】；③可以通过条件筛选查；④也可以通过时间维度查看；⑤可以点击【导出】</a:t>
            </a:r>
            <a:endParaRPr lang="zh-CN" altLang="en-US" sz="1600"/>
          </a:p>
        </p:txBody>
      </p:sp>
      <p:sp>
        <p:nvSpPr>
          <p:cNvPr id="3" name="矩形 2"/>
          <p:cNvSpPr/>
          <p:nvPr/>
        </p:nvSpPr>
        <p:spPr>
          <a:xfrm>
            <a:off x="6519545" y="3204210"/>
            <a:ext cx="3677920" cy="220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51035" y="3456940"/>
            <a:ext cx="646430" cy="22542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316345" y="310832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7" name="椭圆 16"/>
          <p:cNvSpPr/>
          <p:nvPr/>
        </p:nvSpPr>
        <p:spPr>
          <a:xfrm>
            <a:off x="9367520" y="339788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cxnSp>
        <p:nvCxnSpPr>
          <p:cNvPr id="22" name="直接箭头连接符 21"/>
          <p:cNvCxnSpPr/>
          <p:nvPr/>
        </p:nvCxnSpPr>
        <p:spPr>
          <a:xfrm>
            <a:off x="10197465" y="4274820"/>
            <a:ext cx="69215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0889615" y="3745865"/>
            <a:ext cx="101409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可以点击【详情】查看改笔交易详细内容</a:t>
            </a:r>
            <a:endParaRPr lang="zh-CN" altLang="en-US" sz="1600"/>
          </a:p>
        </p:txBody>
      </p:sp>
      <p:sp>
        <p:nvSpPr>
          <p:cNvPr id="5" name="矩形 4"/>
          <p:cNvSpPr/>
          <p:nvPr/>
        </p:nvSpPr>
        <p:spPr>
          <a:xfrm>
            <a:off x="9551035" y="4161790"/>
            <a:ext cx="646430" cy="22542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159760" y="3451225"/>
            <a:ext cx="2325370" cy="2711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30" name="直接箭头连接符 29"/>
          <p:cNvCxnSpPr/>
          <p:nvPr/>
        </p:nvCxnSpPr>
        <p:spPr>
          <a:xfrm flipH="1" flipV="1">
            <a:off x="1323340" y="3550285"/>
            <a:ext cx="1838325" cy="698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99720" y="3231515"/>
            <a:ext cx="10140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【显示汇总】总笔数，总金额</a:t>
            </a:r>
            <a:endParaRPr lang="zh-CN" altLang="en-US" sz="1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5910" y="1188720"/>
            <a:ext cx="9124315" cy="40951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【结算查询】查看商户的结算情况，支持导出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419225" y="1854200"/>
            <a:ext cx="1594485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273175" y="157607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5240020" y="1135380"/>
            <a:ext cx="723900" cy="4406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095875" y="10033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3299460" y="2174240"/>
            <a:ext cx="6689725" cy="51498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186430" y="19488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3286125" y="3028315"/>
            <a:ext cx="2162175" cy="24892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728835" y="3015615"/>
            <a:ext cx="593725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501505" y="28276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18" name="矩形 17"/>
          <p:cNvSpPr/>
          <p:nvPr/>
        </p:nvSpPr>
        <p:spPr>
          <a:xfrm>
            <a:off x="3844925" y="4429125"/>
            <a:ext cx="6089015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24" name="直接箭头连接符 23"/>
          <p:cNvCxnSpPr>
            <a:stCxn id="18" idx="3"/>
          </p:cNvCxnSpPr>
          <p:nvPr/>
        </p:nvCxnSpPr>
        <p:spPr>
          <a:xfrm>
            <a:off x="9933940" y="4597400"/>
            <a:ext cx="116840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655445" y="5347970"/>
            <a:ext cx="8881745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①点击【财务中心】</a:t>
            </a:r>
            <a:r>
              <a:rPr lang="zh-CN" altLang="en-US" sz="1600"/>
              <a:t>；②点击【结算管理】；③可以通过条件筛选查；④点击【查询】；⑤点击【导出】</a:t>
            </a:r>
            <a:endParaRPr lang="zh-CN" altLang="en-US" sz="1600"/>
          </a:p>
        </p:txBody>
      </p:sp>
      <p:cxnSp>
        <p:nvCxnSpPr>
          <p:cNvPr id="30" name="直接箭头连接符 29"/>
          <p:cNvCxnSpPr>
            <a:stCxn id="13" idx="1"/>
          </p:cNvCxnSpPr>
          <p:nvPr/>
        </p:nvCxnSpPr>
        <p:spPr>
          <a:xfrm flipH="1">
            <a:off x="1269365" y="3152775"/>
            <a:ext cx="201676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99720" y="2850515"/>
            <a:ext cx="10140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【显示汇总】总笔数，总金额</a:t>
            </a:r>
            <a:endParaRPr lang="zh-CN" altLang="en-US" sz="1600"/>
          </a:p>
        </p:txBody>
      </p:sp>
      <p:sp>
        <p:nvSpPr>
          <p:cNvPr id="3" name="矩形 2"/>
          <p:cNvSpPr/>
          <p:nvPr/>
        </p:nvSpPr>
        <p:spPr>
          <a:xfrm>
            <a:off x="3278505" y="2736850"/>
            <a:ext cx="593725" cy="2520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066415" y="26828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28" name="文本框 27"/>
          <p:cNvSpPr txBox="1"/>
          <p:nvPr/>
        </p:nvSpPr>
        <p:spPr>
          <a:xfrm>
            <a:off x="10942320" y="3926840"/>
            <a:ext cx="101409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可以点击【详情】查看改笔结算账单详细内容</a:t>
            </a:r>
            <a:endParaRPr lang="zh-CN" altLang="en-US" sz="1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3495" y="1149350"/>
            <a:ext cx="9536430" cy="42799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【分润】查看</a:t>
            </a: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218430" y="1039495"/>
            <a:ext cx="593090" cy="54991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053965" y="108394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9" name="矩形 8"/>
          <p:cNvSpPr/>
          <p:nvPr/>
        </p:nvSpPr>
        <p:spPr>
          <a:xfrm>
            <a:off x="1346835" y="3623310"/>
            <a:ext cx="780415" cy="92964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73785" y="346646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2978785" y="2171700"/>
            <a:ext cx="6739255" cy="5835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835275" y="19913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9838055" y="2482850"/>
            <a:ext cx="601345" cy="35052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221740" y="5682615"/>
            <a:ext cx="9769475" cy="5835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</a:t>
            </a:r>
            <a:r>
              <a:rPr lang="zh-CN" altLang="en-US" sz="1600"/>
              <a:t>①点击【财务中心】；②点击【分润汇总】，可以查看汇总的，也可以查看日结分润；③通过条件筛选，可以选择时间段查看；④如有需要，可以点击【导出】。</a:t>
            </a:r>
            <a:endParaRPr lang="zh-CN" altLang="en-US" sz="1600"/>
          </a:p>
        </p:txBody>
      </p:sp>
      <p:sp>
        <p:nvSpPr>
          <p:cNvPr id="14" name="椭圆 13"/>
          <p:cNvSpPr/>
          <p:nvPr/>
        </p:nvSpPr>
        <p:spPr>
          <a:xfrm>
            <a:off x="9771380" y="224218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服务商奖励数据月度汇总，邮件形式发送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419860" y="2632075"/>
            <a:ext cx="91116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400"/>
              <a:t>以邮件形式发送至服务商入网时提供的邮箱，</a:t>
            </a:r>
            <a:endParaRPr lang="zh-CN" altLang="en-US" sz="2400"/>
          </a:p>
          <a:p>
            <a:pPr algn="ctr">
              <a:lnSpc>
                <a:spcPct val="150000"/>
              </a:lnSpc>
            </a:pPr>
            <a:r>
              <a:rPr lang="zh-CN" altLang="en-US" sz="2400"/>
              <a:t>以月形式发送奖励。</a:t>
            </a:r>
            <a:endParaRPr lang="zh-CN" altLang="en-US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三、终端采购及设备划拨</a:t>
            </a:r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圆角矩形 7"/>
          <p:cNvSpPr/>
          <p:nvPr/>
        </p:nvSpPr>
        <p:spPr>
          <a:xfrm>
            <a:off x="1534795" y="2614930"/>
            <a:ext cx="3780155" cy="162814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6877050" y="2614930"/>
            <a:ext cx="3780155" cy="162814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采购流程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534795" y="1713230"/>
            <a:ext cx="3779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服务商在服务商系统提交采购订单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1849120" y="2967990"/>
            <a:ext cx="31521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填写收货人信息</a:t>
            </a:r>
            <a:endParaRPr lang="zh-CN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汇款到指定账号</a:t>
            </a:r>
            <a:endParaRPr lang="zh-CN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上传汇款凭证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877050" y="1713230"/>
            <a:ext cx="3779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运营平台审核</a:t>
            </a:r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7191375" y="2967990"/>
            <a:ext cx="31521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财务审核</a:t>
            </a:r>
            <a:endParaRPr lang="zh-CN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终端财务审核</a:t>
            </a:r>
            <a:endParaRPr lang="zh-CN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/>
              <a:t>终端审核（发货）</a:t>
            </a:r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5763260" y="2924810"/>
            <a:ext cx="665480" cy="9652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第一步：终端机具预定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960" y="1276985"/>
            <a:ext cx="10800000" cy="449050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矩形 17"/>
          <p:cNvSpPr/>
          <p:nvPr/>
        </p:nvSpPr>
        <p:spPr>
          <a:xfrm>
            <a:off x="5043170" y="1236980"/>
            <a:ext cx="890905" cy="601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71085" y="9626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695960" y="1760220"/>
            <a:ext cx="83756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7210" y="15748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3067685" y="3710305"/>
            <a:ext cx="7966710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08935" y="352488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10115550" y="5137785"/>
            <a:ext cx="98615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890125" y="49790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718185" y="6000115"/>
            <a:ext cx="10858500" cy="3371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</a:t>
            </a:r>
            <a:r>
              <a:rPr lang="zh-CN" altLang="en-US" sz="1600"/>
              <a:t>：①点击【终端管理】；②点击【机具预定】；③选择要采购的机具及购买数量后勾选；④点击【立即购买】</a:t>
            </a:r>
            <a:endParaRPr lang="zh-CN" altLang="en-US" sz="1600"/>
          </a:p>
        </p:txBody>
      </p:sp>
      <p:sp>
        <p:nvSpPr>
          <p:cNvPr id="3" name="文本框 2"/>
          <p:cNvSpPr txBox="1"/>
          <p:nvPr/>
        </p:nvSpPr>
        <p:spPr>
          <a:xfrm>
            <a:off x="718185" y="6337300"/>
            <a:ext cx="7082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注意：采购数量以最低采购数量起购买，可以倍数增加。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第二步：填写收货人信息，确认订单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960" y="1283335"/>
            <a:ext cx="10800000" cy="449089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695960" y="1760220"/>
            <a:ext cx="83756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7210" y="15748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8" name="矩形 17"/>
          <p:cNvSpPr/>
          <p:nvPr/>
        </p:nvSpPr>
        <p:spPr>
          <a:xfrm>
            <a:off x="5043170" y="1236980"/>
            <a:ext cx="890905" cy="601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71085" y="9626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3067685" y="2201545"/>
            <a:ext cx="7966710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08935" y="201612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10115550" y="5244465"/>
            <a:ext cx="98615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890125" y="50857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718185" y="6000115"/>
            <a:ext cx="10858500" cy="3371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</a:t>
            </a:r>
            <a:r>
              <a:rPr lang="zh-CN" altLang="en-US" sz="1600"/>
              <a:t>：①点击【终端管理】；②点击【机具预定】；③编辑收货人信息；④确认订货清单无误后，点击【订单确认】</a:t>
            </a:r>
            <a:endParaRPr lang="zh-CN" altLang="en-US" sz="16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第三步：上传汇款凭证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070" y="1285875"/>
            <a:ext cx="10800000" cy="449104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文本框 11"/>
          <p:cNvSpPr txBox="1"/>
          <p:nvPr/>
        </p:nvSpPr>
        <p:spPr>
          <a:xfrm>
            <a:off x="702945" y="5923915"/>
            <a:ext cx="1085850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</a:t>
            </a:r>
            <a:r>
              <a:rPr lang="zh-CN" altLang="en-US" sz="1600"/>
              <a:t>：①点击【终端管理】；②点击【机具预定】；③填写付款账号、名称。单号、时间；④上传汇款凭证；⑤点击【确认汇款】</a:t>
            </a:r>
            <a:endParaRPr lang="zh-CN" altLang="en-US" sz="1600"/>
          </a:p>
        </p:txBody>
      </p:sp>
      <p:sp>
        <p:nvSpPr>
          <p:cNvPr id="18" name="矩形 17"/>
          <p:cNvSpPr/>
          <p:nvPr/>
        </p:nvSpPr>
        <p:spPr>
          <a:xfrm>
            <a:off x="5043170" y="1236980"/>
            <a:ext cx="890905" cy="601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71085" y="9626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695960" y="1760220"/>
            <a:ext cx="83756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7210" y="15748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3067685" y="2353945"/>
            <a:ext cx="5474335" cy="8864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08935" y="216852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l="73973" t="82711" r="8590" b="9660"/>
          <a:stretch>
            <a:fillRect/>
          </a:stretch>
        </p:blipFill>
        <p:spPr>
          <a:xfrm>
            <a:off x="8925560" y="5442585"/>
            <a:ext cx="1781003" cy="324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42970" y="4043045"/>
            <a:ext cx="1600200" cy="14598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284220" y="379666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9729470" y="5375275"/>
            <a:ext cx="83756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570720" y="51898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第四步：查看订单状态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960" y="1290320"/>
            <a:ext cx="10800000" cy="449077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矩形 17"/>
          <p:cNvSpPr/>
          <p:nvPr/>
        </p:nvSpPr>
        <p:spPr>
          <a:xfrm>
            <a:off x="5043170" y="1236980"/>
            <a:ext cx="890905" cy="601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71085" y="9626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695960" y="1760220"/>
            <a:ext cx="83756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7210" y="15748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3067685" y="2155825"/>
            <a:ext cx="8141335" cy="8864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08935" y="197040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672465" y="5862955"/>
            <a:ext cx="1085850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</a:t>
            </a:r>
            <a:r>
              <a:rPr lang="zh-CN" altLang="en-US" sz="1600"/>
              <a:t>：①点击【终端管理】；②点击【机具预定】；③可以看到服务商预定订单状态，点击后面的【查看详情】能够看到该笔订单的详细详情</a:t>
            </a:r>
            <a:endParaRPr lang="zh-CN" altLang="en-US" sz="16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预定订单的详情（展示订单状态）</a:t>
            </a:r>
            <a:endParaRPr lang="en-US" altLang="zh-CN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960" y="1083945"/>
            <a:ext cx="10800000" cy="484655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6028690" y="2346960"/>
            <a:ext cx="2108835" cy="6496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终端库存信息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1995" y="906780"/>
            <a:ext cx="10596880" cy="47555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文本框 11"/>
          <p:cNvSpPr txBox="1"/>
          <p:nvPr/>
        </p:nvSpPr>
        <p:spPr>
          <a:xfrm>
            <a:off x="672465" y="5862955"/>
            <a:ext cx="1064641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</a:t>
            </a:r>
            <a:r>
              <a:rPr lang="zh-CN" altLang="en-US" sz="1600"/>
              <a:t>：①点击【终端管理】；②点击【终端库存信息】；③可以根据需要进行筛选，查到已经购买的设备绑定状态、使用状态、绑定在哪个商户身上。</a:t>
            </a:r>
            <a:endParaRPr lang="zh-CN" altLang="en-US" sz="1600"/>
          </a:p>
        </p:txBody>
      </p:sp>
      <p:sp>
        <p:nvSpPr>
          <p:cNvPr id="18" name="矩形 17"/>
          <p:cNvSpPr/>
          <p:nvPr/>
        </p:nvSpPr>
        <p:spPr>
          <a:xfrm>
            <a:off x="4331970" y="838200"/>
            <a:ext cx="890905" cy="6013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138930" y="69278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672465" y="2849245"/>
            <a:ext cx="1122045" cy="4584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7210" y="268732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2562225" y="1833880"/>
            <a:ext cx="8471535" cy="201358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050" y="168402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单个设备划拨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640" y="1512570"/>
            <a:ext cx="5760000" cy="260179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9510" y="1512570"/>
            <a:ext cx="5760000" cy="2601669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2310130" y="1452245"/>
            <a:ext cx="53340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098675" y="12909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5" name="矩形 4"/>
          <p:cNvSpPr/>
          <p:nvPr/>
        </p:nvSpPr>
        <p:spPr>
          <a:xfrm>
            <a:off x="105410" y="2173605"/>
            <a:ext cx="53340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106045" y="20123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4392930" y="2438400"/>
            <a:ext cx="1386840" cy="23114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181475" y="22764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201295" y="4309110"/>
            <a:ext cx="11648440" cy="5835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/>
              <a:t>操作路径：①点击【终端管理】；②点击【机具明细】；③输入</a:t>
            </a:r>
            <a:r>
              <a:rPr lang="en-US" altLang="zh-CN" sz="1600"/>
              <a:t>sn</a:t>
            </a:r>
            <a:r>
              <a:rPr lang="zh-CN" altLang="en-US" sz="1600"/>
              <a:t>号；④点击【查询】；⑤查到该设备后点击【划拨】；⑥选择要划拨的服务商或者业务员；⑦点击【提交】</a:t>
            </a:r>
            <a:endParaRPr lang="zh-CN" altLang="en-US" sz="1600"/>
          </a:p>
        </p:txBody>
      </p:sp>
      <p:sp>
        <p:nvSpPr>
          <p:cNvPr id="10" name="矩形 9"/>
          <p:cNvSpPr/>
          <p:nvPr/>
        </p:nvSpPr>
        <p:spPr>
          <a:xfrm>
            <a:off x="5556250" y="3220720"/>
            <a:ext cx="304800" cy="17653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283835" y="305879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8518525" y="2418080"/>
            <a:ext cx="929005" cy="142621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45475" y="22561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6</a:t>
            </a:r>
            <a:endParaRPr lang="en-US" altLang="zh-CN"/>
          </a:p>
        </p:txBody>
      </p:sp>
      <p:sp>
        <p:nvSpPr>
          <p:cNvPr id="14" name="矩形 13"/>
          <p:cNvSpPr/>
          <p:nvPr/>
        </p:nvSpPr>
        <p:spPr>
          <a:xfrm>
            <a:off x="9752965" y="2600960"/>
            <a:ext cx="410845" cy="1612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479915" y="24390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7</a:t>
            </a:r>
            <a:endParaRPr lang="en-US" altLang="zh-CN"/>
          </a:p>
        </p:txBody>
      </p:sp>
      <p:sp>
        <p:nvSpPr>
          <p:cNvPr id="19" name="矩形 18"/>
          <p:cNvSpPr/>
          <p:nvPr/>
        </p:nvSpPr>
        <p:spPr>
          <a:xfrm>
            <a:off x="1324610" y="2768600"/>
            <a:ext cx="396240" cy="17653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052195" y="26066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批量设备划拨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4270" y="1489075"/>
            <a:ext cx="5760000" cy="260204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" y="1499870"/>
            <a:ext cx="5760000" cy="260179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0" name="矩形 19"/>
          <p:cNvSpPr/>
          <p:nvPr/>
        </p:nvSpPr>
        <p:spPr>
          <a:xfrm>
            <a:off x="2310130" y="1439545"/>
            <a:ext cx="53340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098675" y="12782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105410" y="2160905"/>
            <a:ext cx="53340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06045" y="19996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4763770" y="2766060"/>
            <a:ext cx="533400" cy="1917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4476115" y="26041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4" name="矩形 13"/>
          <p:cNvSpPr/>
          <p:nvPr/>
        </p:nvSpPr>
        <p:spPr>
          <a:xfrm>
            <a:off x="7997190" y="2195830"/>
            <a:ext cx="1323340" cy="2171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709535" y="203390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6" name="矩形 15"/>
          <p:cNvSpPr/>
          <p:nvPr/>
        </p:nvSpPr>
        <p:spPr>
          <a:xfrm>
            <a:off x="8374380" y="2574290"/>
            <a:ext cx="942340" cy="45402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086725" y="241109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18" name="矩形 17"/>
          <p:cNvSpPr/>
          <p:nvPr/>
        </p:nvSpPr>
        <p:spPr>
          <a:xfrm>
            <a:off x="9671685" y="3045460"/>
            <a:ext cx="482600" cy="2178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504045" y="28276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6</a:t>
            </a:r>
            <a:endParaRPr lang="en-US" altLang="zh-CN"/>
          </a:p>
        </p:txBody>
      </p:sp>
      <p:sp>
        <p:nvSpPr>
          <p:cNvPr id="25" name="文本框 24"/>
          <p:cNvSpPr txBox="1"/>
          <p:nvPr/>
        </p:nvSpPr>
        <p:spPr>
          <a:xfrm>
            <a:off x="196215" y="5278120"/>
            <a:ext cx="3816985" cy="53276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altLang="en-US" sz="1400" dirty="0">
                <a:latin typeface="+mn-ea"/>
              </a:rPr>
              <a:t>注意事项：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批量上传的</a:t>
            </a:r>
            <a:r>
              <a:rPr lang="en-US" altLang="zh-CN" sz="1400" dirty="0">
                <a:latin typeface="+mn-ea"/>
              </a:rPr>
              <a:t>sn</a:t>
            </a:r>
            <a:r>
              <a:rPr lang="zh-CN" altLang="en-US" sz="1400" dirty="0">
                <a:latin typeface="+mn-ea"/>
              </a:rPr>
              <a:t>号文件格式要求为</a:t>
            </a:r>
            <a:r>
              <a:rPr lang="en-US" altLang="zh-CN" sz="1400" dirty="0">
                <a:latin typeface="+mn-ea"/>
              </a:rPr>
              <a:t>csv</a:t>
            </a:r>
            <a:r>
              <a:rPr lang="zh-CN" altLang="en-US" sz="1400" dirty="0">
                <a:latin typeface="+mn-ea"/>
              </a:rPr>
              <a:t>格式。</a:t>
            </a:r>
            <a:endParaRPr lang="zh-CN" altLang="en-US" sz="1400" dirty="0"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260" y="5279390"/>
            <a:ext cx="7449185" cy="117284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lumMod val="50000"/>
                    <a:lumOff val="50000"/>
                  </a:schemeClr>
                </a:solidFill>
              </a14:hiddenFill>
            </a:ext>
          </a:extLst>
        </p:spPr>
        <p:txBody>
          <a:bodyPr wrap="square" rtlCol="0" anchor="t">
            <a:spAutoFit/>
          </a:bodyPr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怎么创建并打开CSV文件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1、新建一个文本文档，编辑“文本”。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2、关键字与关键字之间使用英文逗号隔开。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3、点击“文件”，“另存为”，“命名文件名”，选择编码“ut-8”，点击“保存”，右击桌面“csv文件”，选择打开方式为excel即可。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1295" y="4309110"/>
            <a:ext cx="11648440" cy="5835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/>
              <a:t>操作路径：①点击【终端管理】；②点击【机具明细】；③点击【批量划拨】；④选择要划拨的服务商或者业务员；⑤点击上传</a:t>
            </a:r>
            <a:r>
              <a:rPr lang="en-US" altLang="zh-CN" sz="1600"/>
              <a:t>sn</a:t>
            </a:r>
            <a:r>
              <a:rPr lang="zh-CN" altLang="en-US" sz="1600"/>
              <a:t>文件，⑥点击【提交】</a:t>
            </a:r>
            <a:endParaRPr lang="zh-CN" altLang="en-US" sz="16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圆角矩形 7"/>
          <p:cNvSpPr/>
          <p:nvPr/>
        </p:nvSpPr>
        <p:spPr>
          <a:xfrm>
            <a:off x="643255" y="2428875"/>
            <a:ext cx="5254625" cy="255460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>
                <a:sym typeface="+mn-ea"/>
              </a:rPr>
              <a:t>魔方：</a:t>
            </a:r>
            <a:r>
              <a:rPr lang="en-US" altLang="zh-CN">
                <a:sym typeface="+mn-ea"/>
              </a:rPr>
              <a:t>H9A</a:t>
            </a:r>
            <a:r>
              <a:rPr lang="zh-CN" altLang="en-US">
                <a:sym typeface="+mn-ea"/>
              </a:rPr>
              <a:t>（传统</a:t>
            </a:r>
            <a:r>
              <a:rPr lang="en-US" altLang="zh-CN">
                <a:sym typeface="+mn-ea"/>
              </a:rPr>
              <a:t>POS</a:t>
            </a:r>
            <a:r>
              <a:rPr lang="zh-CN" altLang="en-US">
                <a:sym typeface="+mn-ea"/>
              </a:rPr>
              <a:t>）、</a:t>
            </a:r>
            <a:r>
              <a:rPr lang="en-US" altLang="zh-CN">
                <a:sym typeface="+mn-ea"/>
              </a:rPr>
              <a:t>MF69</a:t>
            </a:r>
            <a:r>
              <a:rPr lang="zh-CN" altLang="en-US">
                <a:sym typeface="+mn-ea"/>
              </a:rPr>
              <a:t>（码盒）、</a:t>
            </a:r>
            <a:r>
              <a:rPr lang="en-US" altLang="zh-CN">
                <a:sym typeface="+mn-ea"/>
              </a:rPr>
              <a:t>MF919</a:t>
            </a:r>
            <a:r>
              <a:rPr lang="zh-CN" altLang="en-US">
                <a:sym typeface="+mn-ea"/>
              </a:rPr>
              <a:t>（智能</a:t>
            </a:r>
            <a:r>
              <a:rPr lang="en-US" altLang="zh-CN">
                <a:sym typeface="+mn-ea"/>
              </a:rPr>
              <a:t>POS</a:t>
            </a:r>
            <a:r>
              <a:rPr lang="zh-CN" altLang="en-US">
                <a:sym typeface="+mn-ea"/>
              </a:rPr>
              <a:t>）</a:t>
            </a:r>
            <a:endParaRPr lang="zh-CN" altLang="en-US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>
                <a:sym typeface="+mn-ea"/>
              </a:rPr>
              <a:t>锦泓霖：</a:t>
            </a:r>
            <a:r>
              <a:rPr lang="en-US" altLang="zh-CN">
                <a:sym typeface="+mn-ea"/>
              </a:rPr>
              <a:t>H60A</a:t>
            </a:r>
            <a:r>
              <a:rPr lang="zh-CN" altLang="en-US">
                <a:sym typeface="+mn-ea"/>
              </a:rPr>
              <a:t>（</a:t>
            </a:r>
            <a:r>
              <a:rPr lang="en-US" altLang="zh-CN">
                <a:sym typeface="+mn-ea"/>
              </a:rPr>
              <a:t>2020</a:t>
            </a:r>
            <a:r>
              <a:rPr lang="zh-CN" altLang="en-US">
                <a:sym typeface="+mn-ea"/>
              </a:rPr>
              <a:t>年</a:t>
            </a:r>
            <a:r>
              <a:rPr lang="en-US" altLang="zh-CN">
                <a:sym typeface="+mn-ea"/>
              </a:rPr>
              <a:t>12</a:t>
            </a:r>
            <a:r>
              <a:rPr lang="zh-CN" altLang="en-US">
                <a:sym typeface="+mn-ea"/>
              </a:rPr>
              <a:t>月</a:t>
            </a:r>
            <a:r>
              <a:rPr lang="en-US" altLang="zh-CN">
                <a:sym typeface="+mn-ea"/>
              </a:rPr>
              <a:t>1</a:t>
            </a:r>
            <a:r>
              <a:rPr lang="zh-CN" altLang="en-US">
                <a:sym typeface="+mn-ea"/>
              </a:rPr>
              <a:t>日以后支持）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补充：存量设备入库流程</a:t>
            </a:r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6058535" y="2428875"/>
            <a:ext cx="5254625" cy="255460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>
                <a:sym typeface="+mn-ea"/>
              </a:rPr>
              <a:t>存量设备需要在海科体系内系统进行解绑；</a:t>
            </a:r>
            <a:endParaRPr lang="zh-CN" altLang="en-US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>
                <a:sym typeface="+mn-ea"/>
              </a:rPr>
              <a:t>提供终端入库申请表，并邮件发送至：</a:t>
            </a:r>
            <a:r>
              <a:rPr lang="en-US" altLang="zh-CN">
                <a:sym typeface="+mn-ea"/>
              </a:rPr>
              <a:t>haipay_help@hkrt.cn</a:t>
            </a:r>
            <a:r>
              <a:rPr lang="zh-CN" altLang="en-US">
                <a:sym typeface="+mn-ea"/>
              </a:rPr>
              <a:t>，对接人：于法贺；</a:t>
            </a:r>
            <a:endParaRPr lang="zh-CN" altLang="en-US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>
                <a:sym typeface="+mn-ea"/>
              </a:rPr>
              <a:t>运营人员复核无误后操作入库。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784350" y="1792605"/>
            <a:ext cx="2973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 b="1"/>
              <a:t>支持设备</a:t>
            </a:r>
            <a:endParaRPr lang="zh-CN" altLang="en-US" sz="2800" b="1"/>
          </a:p>
        </p:txBody>
      </p:sp>
      <p:sp>
        <p:nvSpPr>
          <p:cNvPr id="11" name="文本框 10"/>
          <p:cNvSpPr txBox="1"/>
          <p:nvPr/>
        </p:nvSpPr>
        <p:spPr>
          <a:xfrm>
            <a:off x="7198995" y="1792605"/>
            <a:ext cx="2973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 b="1"/>
              <a:t>入库流程</a:t>
            </a:r>
            <a:endParaRPr lang="zh-CN" altLang="en-US" sz="2800" b="1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标题 2"/>
          <p:cNvSpPr>
            <a:spLocks noGrp="1"/>
          </p:cNvSpPr>
          <p:nvPr>
            <p:ph type="title"/>
          </p:nvPr>
        </p:nvSpPr>
        <p:spPr>
          <a:xfrm>
            <a:off x="2457450" y="2809875"/>
            <a:ext cx="5907088" cy="2466975"/>
          </a:xfrm>
        </p:spPr>
        <p:txBody>
          <a:bodyPr vert="horz" wrap="squar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北京海科融通支付服务股份有限公司</a:t>
            </a:r>
            <a:br>
              <a:rPr lang="zh-CN" altLang="en-US" sz="240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en-US" altLang="zh-CN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——</a:t>
            </a:r>
            <a:r>
              <a:rPr kumimoji="0" lang="zh-CN" altLang="en-US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优质商户管理中心</a:t>
            </a:r>
            <a:br>
              <a:rPr lang="zh-CN" altLang="en-US" sz="240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官方网址：https://maqian.hkrt.cn</a:t>
            </a:r>
            <a:br>
              <a:rPr lang="zh-CN" altLang="en-US" sz="1400" b="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联系方式：</a:t>
            </a:r>
            <a:r>
              <a:rPr kumimoji="0" lang="en-US" altLang="zh-CN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400-060-0606</a:t>
            </a:r>
            <a:br>
              <a:rPr lang="en-US" altLang="zh-CN" sz="1400" b="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地址：北京市海淀区西直门北大街甲43号金运大厦A座12层</a:t>
            </a:r>
            <a:endParaRPr kumimoji="0" lang="zh-CN" altLang="en-US" sz="1400" b="0" i="0" u="none" strike="noStrike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+mj-ea"/>
              <a:cs typeface="+mj-cs"/>
            </a:endParaRPr>
          </a:p>
        </p:txBody>
      </p:sp>
      <p:pic>
        <p:nvPicPr>
          <p:cNvPr id="98306" name="图片 5" descr="码钱公众号二维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0" y="3171825"/>
            <a:ext cx="1673225" cy="1673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547688" y="4845050"/>
            <a:ext cx="1911350" cy="3079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algn="ctr" defTabSz="914400">
              <a:buClrTx/>
              <a:buSzTx/>
              <a:buFontTx/>
            </a:pPr>
            <a:r>
              <a:rPr kumimoji="0" lang="zh-CN" altLang="en-US" sz="1400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Franklin Gothic Medium" panose="020B0603020102020204" charset="0"/>
                <a:ea typeface="微软雅黑" panose="020B0503020204020204" pitchFamily="34" charset="-122"/>
                <a:cs typeface="+mn-cs"/>
              </a:rPr>
              <a:t>关注【码钱】公众号</a:t>
            </a:r>
            <a:endParaRPr kumimoji="0" lang="zh-CN" altLang="en-US" sz="1400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Franklin Gothic Medium" panose="020B060302010202020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6750" y="1546225"/>
            <a:ext cx="4318000" cy="1320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defRPr/>
            </a:pPr>
            <a:r>
              <a:rPr kumimoji="0" lang="en-US" altLang="zh-CN" sz="8000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THANKS</a:t>
            </a:r>
            <a:endParaRPr kumimoji="0" lang="en-US" altLang="zh-CN" sz="8000" kern="1200" cap="none" spc="0" normalizeH="0" baseline="0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ags/tag4.xml><?xml version="1.0" encoding="utf-8"?>
<p:tagLst xmlns:p="http://schemas.openxmlformats.org/presentationml/2006/main">
  <p:tag name="KSO_WM_UNIT_TABLE_BEAUTIFY" val="smartTable{919a7bfb-f64f-4932-81a3-8b799903403f}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2285</Words>
  <Application>WPS 演示</Application>
  <PresentationFormat>宽屏</PresentationFormat>
  <Paragraphs>323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Arial</vt:lpstr>
      <vt:lpstr>宋体</vt:lpstr>
      <vt:lpstr>Wingdings</vt:lpstr>
      <vt:lpstr>黑体</vt:lpstr>
      <vt:lpstr>微软雅黑</vt:lpstr>
      <vt:lpstr>Franklin Gothic Medium</vt:lpstr>
      <vt:lpstr>Arial Unicode MS</vt:lpstr>
      <vt:lpstr>Calibri</vt:lpstr>
      <vt:lpstr>Office 主题</vt:lpstr>
      <vt:lpstr>码钱平台 ——服务商操作指南</vt:lpstr>
      <vt:lpstr>PowerPoint 演示文稿</vt:lpstr>
      <vt:lpstr>服务商入网——通过邮件申请</vt:lpstr>
      <vt:lpstr>成为服务商后可以发展下级服务商或扩展商户</vt:lpstr>
      <vt:lpstr>一、新增下级服务商、业务员</vt:lpstr>
      <vt:lpstr>新增下级服务商</vt:lpstr>
      <vt:lpstr>服务商管理（查询&amp;导出&amp;修改服务商信息）</vt:lpstr>
      <vt:lpstr>新增业务员</vt:lpstr>
      <vt:lpstr>业务员管理（查看&amp;修改业务员信息）</vt:lpstr>
      <vt:lpstr>二、数据相关查询</vt:lpstr>
      <vt:lpstr>【交易查询】查看旗下商户交易情况，支持导出</vt:lpstr>
      <vt:lpstr>【结算查询】查看商户的结算情况，支持导出</vt:lpstr>
      <vt:lpstr>【分润】查看</vt:lpstr>
      <vt:lpstr>服务商奖励数据月度汇总，邮件形式发送</vt:lpstr>
      <vt:lpstr>三、终端采购及设备划拨</vt:lpstr>
      <vt:lpstr>采购流程</vt:lpstr>
      <vt:lpstr>第一步：终端机具预定</vt:lpstr>
      <vt:lpstr>第二步：填写收货人信息，确认订单</vt:lpstr>
      <vt:lpstr>第三步：上传汇款凭证</vt:lpstr>
      <vt:lpstr>第四步：查看订单状态</vt:lpstr>
      <vt:lpstr>预定订单的详情（展示订单状态）</vt:lpstr>
      <vt:lpstr>终端库存信息</vt:lpstr>
      <vt:lpstr>单个设备划拨</vt:lpstr>
      <vt:lpstr>批量设备划拨</vt:lpstr>
      <vt:lpstr>PowerPoint 演示文稿</vt:lpstr>
      <vt:lpstr>北京海科融通支付服务股份有限公司 ——优质商户管理中心 官方网址：https://maqian.hkrt.cn 联系方式：400-060-0606 地址：北京市海淀区西直门北大街甲43号金运大厦A座12层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王宁</cp:lastModifiedBy>
  <cp:revision>421</cp:revision>
  <dcterms:created xsi:type="dcterms:W3CDTF">2020-03-05T15:26:00Z</dcterms:created>
  <dcterms:modified xsi:type="dcterms:W3CDTF">2020-10-26T02:19:26Z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