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42"/>
  </p:notesMasterIdLst>
  <p:sldIdLst>
    <p:sldId id="389" r:id="rId3"/>
    <p:sldId id="664" r:id="rId4"/>
    <p:sldId id="576" r:id="rId5"/>
    <p:sldId id="578" r:id="rId6"/>
    <p:sldId id="575" r:id="rId7"/>
    <p:sldId id="679" r:id="rId8"/>
    <p:sldId id="663" r:id="rId9"/>
    <p:sldId id="667" r:id="rId10"/>
    <p:sldId id="668" r:id="rId11"/>
    <p:sldId id="669" r:id="rId12"/>
    <p:sldId id="670" r:id="rId13"/>
    <p:sldId id="671" r:id="rId14"/>
    <p:sldId id="672" r:id="rId15"/>
    <p:sldId id="673" r:id="rId16"/>
    <p:sldId id="674" r:id="rId17"/>
    <p:sldId id="675" r:id="rId18"/>
    <p:sldId id="676" r:id="rId19"/>
    <p:sldId id="605" r:id="rId20"/>
    <p:sldId id="709" r:id="rId21"/>
    <p:sldId id="710" r:id="rId22"/>
    <p:sldId id="711" r:id="rId23"/>
    <p:sldId id="712" r:id="rId24"/>
    <p:sldId id="713" r:id="rId25"/>
    <p:sldId id="714" r:id="rId26"/>
    <p:sldId id="715" r:id="rId27"/>
    <p:sldId id="716" r:id="rId28"/>
    <p:sldId id="717" r:id="rId29"/>
    <p:sldId id="718" r:id="rId30"/>
    <p:sldId id="719" r:id="rId31"/>
    <p:sldId id="720" r:id="rId32"/>
    <p:sldId id="721" r:id="rId33"/>
    <p:sldId id="722" r:id="rId34"/>
    <p:sldId id="723" r:id="rId35"/>
    <p:sldId id="724" r:id="rId36"/>
    <p:sldId id="725" r:id="rId37"/>
    <p:sldId id="726" r:id="rId38"/>
    <p:sldId id="727" r:id="rId39"/>
    <p:sldId id="728" r:id="rId40"/>
    <p:sldId id="680" r:id="rId4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作者" initials="作" lastIdx="0" clrIdx="24"/>
  <p:cmAuthor id="2" name="幸全" initials="幸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AB19B"/>
    <a:srgbClr val="F1F1F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860" autoAdjust="0"/>
    <p:restoredTop sz="94660"/>
  </p:normalViewPr>
  <p:slideViewPr>
    <p:cSldViewPr snapToGrid="0" showGuides="1">
      <p:cViewPr>
        <p:scale>
          <a:sx n="75" d="100"/>
          <a:sy n="75" d="100"/>
        </p:scale>
        <p:origin x="368" y="656"/>
      </p:cViewPr>
      <p:guideLst>
        <p:guide orient="horz" pos="1938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6" Type="http://schemas.openxmlformats.org/officeDocument/2006/relationships/commentAuthors" Target="commentAuthors.xml"/><Relationship Id="rId45" Type="http://schemas.openxmlformats.org/officeDocument/2006/relationships/tableStyles" Target="tableStyles.xml"/><Relationship Id="rId44" Type="http://schemas.openxmlformats.org/officeDocument/2006/relationships/viewProps" Target="viewProps.xml"/><Relationship Id="rId43" Type="http://schemas.openxmlformats.org/officeDocument/2006/relationships/presProps" Target="presProps.xml"/><Relationship Id="rId42" Type="http://schemas.openxmlformats.org/officeDocument/2006/relationships/notesMaster" Target="notesMasters/notesMaster1.xml"/><Relationship Id="rId41" Type="http://schemas.openxmlformats.org/officeDocument/2006/relationships/slide" Target="slides/slide39.xml"/><Relationship Id="rId40" Type="http://schemas.openxmlformats.org/officeDocument/2006/relationships/slide" Target="slides/slide38.xml"/><Relationship Id="rId4" Type="http://schemas.openxmlformats.org/officeDocument/2006/relationships/slide" Target="slides/slide2.xml"/><Relationship Id="rId39" Type="http://schemas.openxmlformats.org/officeDocument/2006/relationships/slide" Target="slides/slide37.xml"/><Relationship Id="rId38" Type="http://schemas.openxmlformats.org/officeDocument/2006/relationships/slide" Target="slides/slide36.xml"/><Relationship Id="rId37" Type="http://schemas.openxmlformats.org/officeDocument/2006/relationships/slide" Target="slides/slide35.xml"/><Relationship Id="rId36" Type="http://schemas.openxmlformats.org/officeDocument/2006/relationships/slide" Target="slides/slide34.xml"/><Relationship Id="rId35" Type="http://schemas.openxmlformats.org/officeDocument/2006/relationships/slide" Target="slides/slide33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25A8C7-CC1A-4A08-9B4B-31F43B054C7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E1B693-632D-4080-9CF6-EA28B66DC801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封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/Users/wangyao/Desktop/封面.png封面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>
          <a:xfrm>
            <a:off x="5080" y="2540"/>
            <a:ext cx="12181840" cy="685228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5321935" y="2815590"/>
            <a:ext cx="10515600" cy="1226820"/>
          </a:xfrm>
        </p:spPr>
        <p:txBody>
          <a:bodyPr anchor="b"/>
          <a:lstStyle>
            <a:lvl1pPr>
              <a:defRPr sz="5600" b="1">
                <a:solidFill>
                  <a:srgbClr val="373445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mtClean="0"/>
              <a:t>单击此处编辑标题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过渡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/Users/wangyao/Desktop/过渡.png过渡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>
          <a:xfrm>
            <a:off x="10160" y="5715"/>
            <a:ext cx="12171045" cy="684593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419860" y="248285"/>
            <a:ext cx="8836660" cy="582930"/>
          </a:xfrm>
        </p:spPr>
        <p:txBody>
          <a:bodyPr anchor="ctr" anchorCtr="0">
            <a:noAutofit/>
          </a:bodyPr>
          <a:lstStyle>
            <a:lvl1pPr>
              <a:defRPr sz="3200" b="1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目录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51815" y="2997200"/>
            <a:ext cx="7096760" cy="1325880"/>
          </a:xfrm>
        </p:spPr>
        <p:txBody>
          <a:bodyPr/>
          <a:lstStyle>
            <a:lvl1pPr>
              <a:defRPr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7" Type="http://schemas.openxmlformats.org/officeDocument/2006/relationships/tags" Target="../tags/tag3.xml"/><Relationship Id="rId6" Type="http://schemas.openxmlformats.org/officeDocument/2006/relationships/tags" Target="../tags/tag2.xml"/><Relationship Id="rId5" Type="http://schemas.openxmlformats.org/officeDocument/2006/relationships/tags" Target="../tags/tag1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6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  <p:sp>
        <p:nvSpPr>
          <p:cNvPr id="2" name="KSO_TEMPLATE" hidden="1"/>
          <p:cNvSpPr/>
          <p:nvPr userDrawn="1">
            <p:custDataLst>
              <p:tags r:id="rId7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tags" Target="../tags/tag5.xml"/><Relationship Id="rId1" Type="http://schemas.openxmlformats.org/officeDocument/2006/relationships/tags" Target="../tags/tag4.xml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tags" Target="../tags/tag14.xml"/><Relationship Id="rId8" Type="http://schemas.openxmlformats.org/officeDocument/2006/relationships/tags" Target="../tags/tag13.xml"/><Relationship Id="rId7" Type="http://schemas.openxmlformats.org/officeDocument/2006/relationships/tags" Target="../tags/tag12.xml"/><Relationship Id="rId6" Type="http://schemas.openxmlformats.org/officeDocument/2006/relationships/tags" Target="../tags/tag11.xml"/><Relationship Id="rId5" Type="http://schemas.openxmlformats.org/officeDocument/2006/relationships/tags" Target="../tags/tag10.xml"/><Relationship Id="rId4" Type="http://schemas.openxmlformats.org/officeDocument/2006/relationships/tags" Target="../tags/tag9.xml"/><Relationship Id="rId3" Type="http://schemas.openxmlformats.org/officeDocument/2006/relationships/tags" Target="../tags/tag8.xml"/><Relationship Id="rId2" Type="http://schemas.openxmlformats.org/officeDocument/2006/relationships/tags" Target="../tags/tag7.xml"/><Relationship Id="rId19" Type="http://schemas.openxmlformats.org/officeDocument/2006/relationships/slideLayout" Target="../slideLayouts/slideLayout3.xml"/><Relationship Id="rId18" Type="http://schemas.openxmlformats.org/officeDocument/2006/relationships/tags" Target="../tags/tag23.xml"/><Relationship Id="rId17" Type="http://schemas.openxmlformats.org/officeDocument/2006/relationships/tags" Target="../tags/tag22.xml"/><Relationship Id="rId16" Type="http://schemas.openxmlformats.org/officeDocument/2006/relationships/tags" Target="../tags/tag21.xml"/><Relationship Id="rId15" Type="http://schemas.openxmlformats.org/officeDocument/2006/relationships/tags" Target="../tags/tag20.xml"/><Relationship Id="rId14" Type="http://schemas.openxmlformats.org/officeDocument/2006/relationships/tags" Target="../tags/tag19.xml"/><Relationship Id="rId13" Type="http://schemas.openxmlformats.org/officeDocument/2006/relationships/tags" Target="../tags/tag18.xml"/><Relationship Id="rId12" Type="http://schemas.openxmlformats.org/officeDocument/2006/relationships/tags" Target="../tags/tag17.xml"/><Relationship Id="rId11" Type="http://schemas.openxmlformats.org/officeDocument/2006/relationships/tags" Target="../tags/tag16.xml"/><Relationship Id="rId10" Type="http://schemas.openxmlformats.org/officeDocument/2006/relationships/tags" Target="../tags/tag15.xml"/><Relationship Id="rId1" Type="http://schemas.openxmlformats.org/officeDocument/2006/relationships/tags" Target="../tags/tag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21.png"/><Relationship Id="rId1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20.png"/><Relationship Id="rId1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20.png"/><Relationship Id="rId1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24.xml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image" Target="../media/image24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27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28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29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27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3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32.png"/><Relationship Id="rId1" Type="http://schemas.openxmlformats.org/officeDocument/2006/relationships/image" Target="../media/image31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3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tags" Target="../tags/tag25.xml"/><Relationship Id="rId1" Type="http://schemas.openxmlformats.org/officeDocument/2006/relationships/image" Target="../media/image34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3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36.png"/><Relationship Id="rId1" Type="http://schemas.openxmlformats.org/officeDocument/2006/relationships/tags" Target="../tags/tag2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37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38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40.png"/><Relationship Id="rId1" Type="http://schemas.openxmlformats.org/officeDocument/2006/relationships/image" Target="../media/image39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41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42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4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872355" y="1772920"/>
            <a:ext cx="6092190" cy="2367280"/>
          </a:xfrm>
        </p:spPr>
        <p:txBody>
          <a:bodyPr anchor="ctr" anchorCtr="0">
            <a:normAutofit/>
          </a:bodyPr>
          <a:p>
            <a:pPr algn="r">
              <a:lnSpc>
                <a:spcPct val="150000"/>
              </a:lnSpc>
            </a:pPr>
            <a:r>
              <a:rPr lang="zh-CN" altLang="en-US" sz="5400"/>
              <a:t>商户入网操作指南</a:t>
            </a:r>
            <a:endParaRPr lang="zh-CN" altLang="en-US" sz="4000" b="0"/>
          </a:p>
        </p:txBody>
      </p:sp>
      <p:sp>
        <p:nvSpPr>
          <p:cNvPr id="3" name="文本框 2"/>
          <p:cNvSpPr txBox="1"/>
          <p:nvPr/>
        </p:nvSpPr>
        <p:spPr>
          <a:xfrm>
            <a:off x="7179310" y="4356735"/>
            <a:ext cx="378523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r"/>
            <a:r>
              <a:rPr lang="en-US" altLang="zh-CN">
                <a:solidFill>
                  <a:srgbClr val="373445"/>
                </a:solidFill>
              </a:rPr>
              <a:t>2020</a:t>
            </a:r>
            <a:r>
              <a:rPr lang="zh-CN" altLang="en-US">
                <a:solidFill>
                  <a:srgbClr val="373445"/>
                </a:solidFill>
              </a:rPr>
              <a:t>年</a:t>
            </a:r>
            <a:r>
              <a:rPr lang="en-US" altLang="zh-CN">
                <a:solidFill>
                  <a:srgbClr val="373445"/>
                </a:solidFill>
              </a:rPr>
              <a:t>10</a:t>
            </a:r>
            <a:r>
              <a:rPr lang="zh-CN" altLang="en-US">
                <a:solidFill>
                  <a:srgbClr val="373445"/>
                </a:solidFill>
              </a:rPr>
              <a:t>月</a:t>
            </a:r>
            <a:endParaRPr lang="zh-CN" altLang="en-US">
              <a:solidFill>
                <a:srgbClr val="373445"/>
              </a:solidFill>
            </a:endParaRPr>
          </a:p>
        </p:txBody>
      </p:sp>
    </p:spTree>
  </p:cSld>
  <p:clrMapOvr>
    <a:masterClrMapping/>
  </p:clrMapOvr>
  <p:transition advClick="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服务商进行商户入网的大前提</a:t>
            </a:r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1525905" y="2261870"/>
            <a:ext cx="341312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2400" b="1"/>
              <a:t>基础入网商户类型</a:t>
            </a:r>
            <a:endParaRPr lang="zh-CN" altLang="en-US" sz="2400" b="1"/>
          </a:p>
        </p:txBody>
      </p:sp>
      <p:sp>
        <p:nvSpPr>
          <p:cNvPr id="10" name="文本框 9"/>
          <p:cNvSpPr txBox="1"/>
          <p:nvPr/>
        </p:nvSpPr>
        <p:spPr>
          <a:xfrm>
            <a:off x="6497320" y="2261870"/>
            <a:ext cx="420116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2400" b="1"/>
              <a:t>开通小微商户的基础要求</a:t>
            </a:r>
            <a:endParaRPr lang="zh-CN" altLang="en-US" sz="2400" b="1"/>
          </a:p>
        </p:txBody>
      </p:sp>
      <p:sp>
        <p:nvSpPr>
          <p:cNvPr id="12" name="矩形 11"/>
          <p:cNvSpPr/>
          <p:nvPr/>
        </p:nvSpPr>
        <p:spPr>
          <a:xfrm>
            <a:off x="6781165" y="3231515"/>
            <a:ext cx="3633470" cy="47625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p>
            <a:pPr algn="l"/>
            <a:r>
              <a:rPr lang="zh-CN" altLang="en-US" sz="1400"/>
              <a:t>服务商存量商户数</a:t>
            </a:r>
            <a:r>
              <a:rPr lang="en-US" altLang="zh-CN" sz="1400"/>
              <a:t>≥2000</a:t>
            </a:r>
            <a:r>
              <a:rPr lang="zh-CN" altLang="en-US" sz="1400"/>
              <a:t>户</a:t>
            </a:r>
            <a:endParaRPr lang="zh-CN" altLang="en-US" sz="1400"/>
          </a:p>
        </p:txBody>
      </p:sp>
      <p:sp>
        <p:nvSpPr>
          <p:cNvPr id="13" name="矩形 12"/>
          <p:cNvSpPr/>
          <p:nvPr/>
        </p:nvSpPr>
        <p:spPr>
          <a:xfrm>
            <a:off x="6781165" y="3921760"/>
            <a:ext cx="3633470" cy="720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p>
            <a:pPr algn="l"/>
            <a:r>
              <a:rPr lang="zh-CN" altLang="en-US" sz="1400"/>
              <a:t>商户活跃率连续</a:t>
            </a:r>
            <a:r>
              <a:rPr lang="en-US" altLang="zh-CN" sz="1400"/>
              <a:t>2</a:t>
            </a:r>
            <a:r>
              <a:rPr lang="zh-CN" altLang="en-US" sz="1400"/>
              <a:t>个月不低于</a:t>
            </a:r>
            <a:r>
              <a:rPr lang="en-US" altLang="zh-CN" sz="1400"/>
              <a:t>60%</a:t>
            </a:r>
            <a:r>
              <a:rPr lang="zh-CN" altLang="en-US" sz="1400"/>
              <a:t>，单商户月交易大于</a:t>
            </a:r>
            <a:r>
              <a:rPr lang="en-US" altLang="zh-CN" sz="1400"/>
              <a:t>10</a:t>
            </a:r>
            <a:r>
              <a:rPr lang="zh-CN" altLang="en-US" sz="1400"/>
              <a:t>笔为活跃</a:t>
            </a:r>
            <a:endParaRPr lang="zh-CN" altLang="en-US" sz="1400"/>
          </a:p>
        </p:txBody>
      </p:sp>
      <p:sp>
        <p:nvSpPr>
          <p:cNvPr id="14" name="矩形 13"/>
          <p:cNvSpPr/>
          <p:nvPr/>
        </p:nvSpPr>
        <p:spPr>
          <a:xfrm>
            <a:off x="6781165" y="4919980"/>
            <a:ext cx="3633470" cy="720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1400"/>
              <a:t>连续</a:t>
            </a:r>
            <a:r>
              <a:rPr lang="en-US" altLang="zh-CN" sz="1400"/>
              <a:t>2</a:t>
            </a:r>
            <a:r>
              <a:rPr lang="zh-CN" altLang="en-US" sz="1400"/>
              <a:t>个月交易金额不低于</a:t>
            </a:r>
            <a:r>
              <a:rPr lang="en-US" altLang="zh-CN" sz="1400"/>
              <a:t>3000</a:t>
            </a:r>
            <a:r>
              <a:rPr lang="zh-CN" altLang="en-US" sz="1400"/>
              <a:t>万，日均交易笔数不低于</a:t>
            </a:r>
            <a:r>
              <a:rPr lang="en-US" altLang="zh-CN" sz="1400"/>
              <a:t>1000</a:t>
            </a:r>
            <a:r>
              <a:rPr lang="zh-CN" altLang="en-US" sz="1400"/>
              <a:t>笔，笔均不高于</a:t>
            </a:r>
            <a:r>
              <a:rPr lang="en-US" altLang="zh-CN" sz="1400"/>
              <a:t>100</a:t>
            </a:r>
            <a:r>
              <a:rPr lang="zh-CN" altLang="en-US" sz="1400"/>
              <a:t>元</a:t>
            </a:r>
            <a:endParaRPr lang="zh-CN" altLang="en-US" sz="1400"/>
          </a:p>
        </p:txBody>
      </p:sp>
      <p:sp>
        <p:nvSpPr>
          <p:cNvPr id="15" name="矩形 14"/>
          <p:cNvSpPr/>
          <p:nvPr/>
        </p:nvSpPr>
        <p:spPr>
          <a:xfrm>
            <a:off x="1896110" y="3707765"/>
            <a:ext cx="3633470" cy="47625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400"/>
              <a:t>企业</a:t>
            </a:r>
            <a:endParaRPr lang="zh-CN" altLang="en-US" sz="2400"/>
          </a:p>
        </p:txBody>
      </p:sp>
      <p:sp>
        <p:nvSpPr>
          <p:cNvPr id="16" name="矩形 15"/>
          <p:cNvSpPr/>
          <p:nvPr/>
        </p:nvSpPr>
        <p:spPr>
          <a:xfrm>
            <a:off x="1896110" y="4443730"/>
            <a:ext cx="3633470" cy="47625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400"/>
              <a:t>个体工商户</a:t>
            </a:r>
            <a:endParaRPr lang="zh-CN" altLang="en-US" sz="2400"/>
          </a:p>
        </p:txBody>
      </p:sp>
      <p:sp>
        <p:nvSpPr>
          <p:cNvPr id="17" name="矩形 16"/>
          <p:cNvSpPr/>
          <p:nvPr/>
        </p:nvSpPr>
        <p:spPr>
          <a:xfrm>
            <a:off x="6781165" y="3231515"/>
            <a:ext cx="3633470" cy="47625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1400"/>
              <a:t>服务商存量商户数</a:t>
            </a:r>
            <a:r>
              <a:rPr lang="en-US" altLang="zh-CN" sz="1400"/>
              <a:t>≥2000</a:t>
            </a:r>
            <a:r>
              <a:rPr lang="zh-CN" altLang="en-US" sz="1400"/>
              <a:t>户</a:t>
            </a:r>
            <a:endParaRPr lang="zh-CN" altLang="en-US" sz="1400"/>
          </a:p>
        </p:txBody>
      </p:sp>
      <p:sp>
        <p:nvSpPr>
          <p:cNvPr id="18" name="矩形 17"/>
          <p:cNvSpPr/>
          <p:nvPr/>
        </p:nvSpPr>
        <p:spPr>
          <a:xfrm>
            <a:off x="6781165" y="3921760"/>
            <a:ext cx="3633470" cy="720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1400"/>
              <a:t>商户活跃率连续</a:t>
            </a:r>
            <a:r>
              <a:rPr lang="en-US" altLang="zh-CN" sz="1400"/>
              <a:t>2</a:t>
            </a:r>
            <a:r>
              <a:rPr lang="zh-CN" altLang="en-US" sz="1400"/>
              <a:t>个月不低于</a:t>
            </a:r>
            <a:r>
              <a:rPr lang="en-US" altLang="zh-CN" sz="1400"/>
              <a:t>60%</a:t>
            </a:r>
            <a:r>
              <a:rPr lang="zh-CN" altLang="en-US" sz="1400"/>
              <a:t>，单商户月交易大于</a:t>
            </a:r>
            <a:r>
              <a:rPr lang="en-US" altLang="zh-CN" sz="1400"/>
              <a:t>10</a:t>
            </a:r>
            <a:r>
              <a:rPr lang="zh-CN" altLang="en-US" sz="1400"/>
              <a:t>笔为活跃</a:t>
            </a:r>
            <a:endParaRPr lang="zh-CN" altLang="en-US" sz="1400"/>
          </a:p>
        </p:txBody>
      </p:sp>
      <p:cxnSp>
        <p:nvCxnSpPr>
          <p:cNvPr id="19" name="肘形连接符 18"/>
          <p:cNvCxnSpPr>
            <a:stCxn id="5" idx="1"/>
            <a:endCxn id="15" idx="1"/>
          </p:cNvCxnSpPr>
          <p:nvPr/>
        </p:nvCxnSpPr>
        <p:spPr>
          <a:xfrm rot="10800000" flipH="1" flipV="1">
            <a:off x="1525270" y="2491740"/>
            <a:ext cx="370205" cy="1453515"/>
          </a:xfrm>
          <a:prstGeom prst="bentConnector3">
            <a:avLst>
              <a:gd name="adj1" fmla="val -7032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肘形连接符 19"/>
          <p:cNvCxnSpPr>
            <a:endCxn id="16" idx="1"/>
          </p:cNvCxnSpPr>
          <p:nvPr/>
        </p:nvCxnSpPr>
        <p:spPr>
          <a:xfrm rot="5400000" flipV="1">
            <a:off x="596900" y="3382010"/>
            <a:ext cx="2199005" cy="400050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肘形连接符 20"/>
          <p:cNvCxnSpPr/>
          <p:nvPr/>
        </p:nvCxnSpPr>
        <p:spPr>
          <a:xfrm rot="10800000" flipH="1" flipV="1">
            <a:off x="6490970" y="2491740"/>
            <a:ext cx="283845" cy="977265"/>
          </a:xfrm>
          <a:prstGeom prst="bentConnector3">
            <a:avLst>
              <a:gd name="adj1" fmla="val -2013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肘形连接符 21"/>
          <p:cNvCxnSpPr/>
          <p:nvPr/>
        </p:nvCxnSpPr>
        <p:spPr>
          <a:xfrm rot="10800000" flipH="1" flipV="1">
            <a:off x="6490970" y="2492375"/>
            <a:ext cx="283845" cy="1789430"/>
          </a:xfrm>
          <a:prstGeom prst="bentConnector3">
            <a:avLst>
              <a:gd name="adj1" fmla="val -223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肘形连接符 23"/>
          <p:cNvCxnSpPr>
            <a:endCxn id="14" idx="1"/>
          </p:cNvCxnSpPr>
          <p:nvPr/>
        </p:nvCxnSpPr>
        <p:spPr>
          <a:xfrm rot="5400000" flipV="1">
            <a:off x="5237480" y="3736340"/>
            <a:ext cx="2791460" cy="295910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可满足不同类型商户入网，手续简单</a:t>
            </a:r>
            <a:endParaRPr lang="en-US" altLang="zh-CN"/>
          </a:p>
        </p:txBody>
      </p:sp>
      <p:graphicFrame>
        <p:nvGraphicFramePr>
          <p:cNvPr id="9" name="表格 8"/>
          <p:cNvGraphicFramePr/>
          <p:nvPr>
            <p:custDataLst>
              <p:tags r:id="rId1"/>
            </p:custDataLst>
          </p:nvPr>
        </p:nvGraphicFramePr>
        <p:xfrm>
          <a:off x="3815715" y="1444625"/>
          <a:ext cx="7595235" cy="509206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8820"/>
                <a:gridCol w="3121660"/>
                <a:gridCol w="747395"/>
                <a:gridCol w="1002030"/>
                <a:gridCol w="1003300"/>
                <a:gridCol w="1002030"/>
              </a:tblGrid>
              <a:tr h="370205">
                <a:tc rowSpan="2"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1600" b="1" spc="120">
                          <a:solidFill>
                            <a:srgbClr val="FFFFFF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序号</a:t>
                      </a:r>
                      <a:endParaRPr lang="zh-CN" altLang="en-US" sz="1600" b="1" spc="120">
                        <a:solidFill>
                          <a:srgbClr val="FFFFF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95959"/>
                    </a:solidFill>
                  </a:tcPr>
                </a:tc>
                <a:tc rowSpan="2"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1600" b="1" spc="120">
                          <a:solidFill>
                            <a:srgbClr val="FFFFFF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资料内容</a:t>
                      </a:r>
                      <a:endParaRPr lang="zh-CN" altLang="en-US" sz="1600" b="1" spc="120">
                        <a:solidFill>
                          <a:srgbClr val="FFFFF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29A9A"/>
                    </a:solidFill>
                  </a:tcPr>
                </a:tc>
                <a:tc gridSpan="3"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1600" b="1" spc="120">
                          <a:solidFill>
                            <a:srgbClr val="FFFFFF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企业</a:t>
                      </a:r>
                      <a:r>
                        <a:rPr lang="en-US" altLang="zh-CN" sz="1600" b="1" spc="120">
                          <a:solidFill>
                            <a:srgbClr val="FFFFFF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/</a:t>
                      </a:r>
                      <a:r>
                        <a:rPr lang="zh-CN" altLang="en-US" sz="1600" b="1" spc="120">
                          <a:solidFill>
                            <a:srgbClr val="FFFFFF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个体工商户</a:t>
                      </a:r>
                      <a:endParaRPr lang="zh-CN" altLang="en-US" sz="1600" b="1" spc="120">
                        <a:solidFill>
                          <a:srgbClr val="FFFFF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FBBB3"/>
                    </a:solidFill>
                  </a:tcPr>
                </a:tc>
                <a:tc hMerge="1">
                  <a:tcP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cPr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1600" b="1" spc="120">
                          <a:solidFill>
                            <a:srgbClr val="FFFFFF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小微</a:t>
                      </a:r>
                      <a:endParaRPr lang="zh-CN" sz="1600" b="1" spc="120">
                        <a:solidFill>
                          <a:srgbClr val="FFFFF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3CDCB"/>
                    </a:solidFill>
                  </a:tcPr>
                </a:tc>
              </a:tr>
              <a:tr h="683260">
                <a:tc vMerge="1">
                  <a:tcPr marL="0" marR="0" marT="0" marB="0" vert="horz" anchor="ctr">
                    <a:lnL>
                      <a:noFill/>
                    </a:lnL>
                    <a:lnR>
                      <a:noFill/>
                    </a:lnR>
                    <a:lnB>
                      <a:noFill/>
                    </a:lnB>
                  </a:tcPr>
                </a:tc>
                <a:tc vMerge="1">
                  <a:tcPr marL="0" marR="0" marT="0" marB="0" vert="horz" anchor="ctr">
                    <a:lnL>
                      <a:noFill/>
                    </a:lnL>
                    <a:lnR>
                      <a:noFill/>
                    </a:lnR>
                    <a:lnB>
                      <a:noFill/>
                    </a:lnB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1600" b="1" spc="120">
                          <a:solidFill>
                            <a:srgbClr val="DFBBB3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对公</a:t>
                      </a:r>
                      <a:endParaRPr lang="zh-CN" altLang="en-US" sz="1600" b="1" spc="120">
                        <a:solidFill>
                          <a:srgbClr val="DFBBB3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1600" b="1" spc="120">
                          <a:solidFill>
                            <a:srgbClr val="DFBBB3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结算</a:t>
                      </a:r>
                      <a:endParaRPr lang="zh-CN" altLang="en-US" sz="1600" b="1" spc="120">
                        <a:solidFill>
                          <a:srgbClr val="DFBBB3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>
                      <a:noFill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9F1F0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1600" b="1" spc="120">
                          <a:solidFill>
                            <a:srgbClr val="DFBBB3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对私</a:t>
                      </a:r>
                      <a:endParaRPr lang="zh-CN" altLang="en-US" sz="1600" b="1" spc="120">
                        <a:solidFill>
                          <a:srgbClr val="DFBBB3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1600" b="1" spc="120">
                          <a:solidFill>
                            <a:srgbClr val="DFBBB3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法人</a:t>
                      </a:r>
                      <a:endParaRPr lang="zh-CN" altLang="en-US" sz="1600" b="1" spc="120">
                        <a:solidFill>
                          <a:srgbClr val="DFBBB3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9F1F0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1600" b="1" spc="120">
                          <a:solidFill>
                            <a:srgbClr val="DFBBB3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对私</a:t>
                      </a:r>
                      <a:endParaRPr lang="zh-CN" altLang="en-US" sz="1600" b="1" spc="120">
                        <a:solidFill>
                          <a:srgbClr val="DFBBB3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1600" b="1" spc="120">
                          <a:solidFill>
                            <a:srgbClr val="DFBBB3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非法人</a:t>
                      </a:r>
                      <a:endParaRPr lang="zh-CN" altLang="en-US" sz="1600" b="1" spc="120">
                        <a:solidFill>
                          <a:srgbClr val="DFBBB3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 w="6350">
                      <a:solidFill>
                        <a:srgbClr val="FFFFFF"/>
                      </a:solidFill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9F1F0"/>
                    </a:solidFill>
                  </a:tcPr>
                </a:tc>
                <a:tc vMerge="1">
                  <a:tcPr marL="0" marR="0" marT="0" marB="0" vert="horz" anchor="ctr">
                    <a:lnL>
                      <a:noFill/>
                    </a:lnL>
                    <a:lnR>
                      <a:noFill/>
                    </a:lnR>
                    <a:lnB>
                      <a:noFill/>
                    </a:lnB>
                  </a:tcPr>
                </a:tc>
              </a:tr>
              <a:tr h="419100"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</a:t>
                      </a:r>
                      <a:endParaRPr lang="en-US" altLang="zh-CN" sz="1600" b="0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>
                      <a:noFill/>
                    </a:lnL>
                    <a:lnR w="12700">
                      <a:solidFill>
                        <a:srgbClr val="D9D9D9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营业执照</a:t>
                      </a:r>
                      <a:endParaRPr lang="zh-CN" altLang="en-US" sz="1600" b="0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 w="12700">
                      <a:solidFill>
                        <a:srgbClr val="D9D9D9"/>
                      </a:solidFill>
                      <a:prstDash val="solid"/>
                    </a:lnL>
                    <a:lnR w="6350">
                      <a:solidFill>
                        <a:srgbClr val="D9D9D9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√</a:t>
                      </a:r>
                      <a:endParaRPr lang="en-US" altLang="zh-CN" sz="1600" b="0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 w="6350">
                      <a:solidFill>
                        <a:srgbClr val="D9D9D9"/>
                      </a:solidFill>
                      <a:prstDash val="solid"/>
                    </a:lnL>
                    <a:lnR w="6350">
                      <a:solidFill>
                        <a:srgbClr val="D9D9D9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√</a:t>
                      </a:r>
                      <a:endParaRPr lang="en-US" altLang="zh-CN" sz="1600" b="0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 w="6350">
                      <a:solidFill>
                        <a:srgbClr val="D9D9D9"/>
                      </a:solidFill>
                      <a:prstDash val="solid"/>
                    </a:lnL>
                    <a:lnR w="6350">
                      <a:solidFill>
                        <a:srgbClr val="D9D9D9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√</a:t>
                      </a:r>
                      <a:endParaRPr lang="en-US" altLang="zh-CN" sz="1600" b="0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 w="6350">
                      <a:solidFill>
                        <a:srgbClr val="D9D9D9"/>
                      </a:solidFill>
                      <a:prstDash val="solid"/>
                    </a:lnL>
                    <a:lnR w="6350">
                      <a:solidFill>
                        <a:srgbClr val="D9D9D9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×</a:t>
                      </a:r>
                      <a:endParaRPr lang="en-US" altLang="zh-CN" sz="1600" b="0" u="none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 w="6350">
                      <a:solidFill>
                        <a:srgbClr val="D9D9D9"/>
                      </a:solidFill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419100"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</a:t>
                      </a:r>
                      <a:endParaRPr lang="en-US" altLang="zh-CN" sz="1600" b="0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>
                      <a:noFill/>
                    </a:lnL>
                    <a:lnR w="12700">
                      <a:solidFill>
                        <a:srgbClr val="D9D9D9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法人身份证正反面</a:t>
                      </a:r>
                      <a:endParaRPr lang="zh-CN" altLang="en-US" sz="1600" b="0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 w="12700">
                      <a:solidFill>
                        <a:srgbClr val="D9D9D9"/>
                      </a:solidFill>
                      <a:prstDash val="solid"/>
                    </a:lnL>
                    <a:lnR w="6350">
                      <a:solidFill>
                        <a:srgbClr val="D9D9D9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√</a:t>
                      </a:r>
                      <a:endParaRPr lang="en-US" altLang="zh-CN" sz="1600" b="0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 w="6350">
                      <a:solidFill>
                        <a:srgbClr val="D9D9D9"/>
                      </a:solidFill>
                      <a:prstDash val="solid"/>
                    </a:lnL>
                    <a:lnR w="6350">
                      <a:solidFill>
                        <a:srgbClr val="D9D9D9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√</a:t>
                      </a:r>
                      <a:endParaRPr lang="en-US" altLang="zh-CN" sz="1600" b="0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 w="6350">
                      <a:solidFill>
                        <a:srgbClr val="D9D9D9"/>
                      </a:solidFill>
                      <a:prstDash val="solid"/>
                    </a:lnL>
                    <a:lnR w="6350">
                      <a:solidFill>
                        <a:srgbClr val="D9D9D9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√</a:t>
                      </a:r>
                      <a:endParaRPr lang="en-US" altLang="zh-CN" sz="1600" b="0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 w="6350">
                      <a:solidFill>
                        <a:srgbClr val="D9D9D9"/>
                      </a:solidFill>
                      <a:prstDash val="solid"/>
                    </a:lnL>
                    <a:lnR w="6350">
                      <a:solidFill>
                        <a:srgbClr val="D9D9D9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×</a:t>
                      </a:r>
                      <a:endParaRPr lang="en-US" altLang="zh-CN" sz="1600" b="0" u="none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 w="6350">
                      <a:solidFill>
                        <a:srgbClr val="D9D9D9"/>
                      </a:solidFill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</a:tr>
              <a:tr h="419100"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</a:t>
                      </a:r>
                      <a:endParaRPr lang="en-US" altLang="zh-CN" sz="1600" b="0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>
                      <a:noFill/>
                    </a:lnL>
                    <a:lnR w="12700">
                      <a:solidFill>
                        <a:srgbClr val="D9D9D9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实际经营者身份证正反面</a:t>
                      </a:r>
                      <a:endParaRPr sz="1600" b="0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 w="12700">
                      <a:solidFill>
                        <a:srgbClr val="D9D9D9"/>
                      </a:solidFill>
                      <a:prstDash val="solid"/>
                    </a:lnL>
                    <a:lnR w="6350">
                      <a:solidFill>
                        <a:srgbClr val="D9D9D9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×</a:t>
                      </a:r>
                      <a:endParaRPr lang="en-US" altLang="zh-CN" sz="1600" b="0" u="none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 w="6350">
                      <a:solidFill>
                        <a:srgbClr val="D9D9D9"/>
                      </a:solidFill>
                      <a:prstDash val="solid"/>
                    </a:lnL>
                    <a:lnR w="6350">
                      <a:solidFill>
                        <a:srgbClr val="D9D9D9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×</a:t>
                      </a:r>
                      <a:endParaRPr lang="en-US" altLang="zh-CN" sz="1600" b="0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 w="6350">
                      <a:solidFill>
                        <a:srgbClr val="D9D9D9"/>
                      </a:solidFill>
                      <a:prstDash val="solid"/>
                    </a:lnL>
                    <a:lnR w="6350">
                      <a:solidFill>
                        <a:srgbClr val="D9D9D9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×</a:t>
                      </a:r>
                      <a:endParaRPr lang="en-US" altLang="zh-CN" sz="1600" b="0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 w="6350">
                      <a:solidFill>
                        <a:srgbClr val="D9D9D9"/>
                      </a:solidFill>
                      <a:prstDash val="solid"/>
                    </a:lnL>
                    <a:lnR w="6350">
                      <a:solidFill>
                        <a:srgbClr val="D9D9D9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√</a:t>
                      </a:r>
                      <a:endParaRPr lang="en-US" altLang="zh-CN" sz="1600" b="0" u="none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 w="6350">
                      <a:solidFill>
                        <a:srgbClr val="D9D9D9"/>
                      </a:solidFill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419100"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</a:t>
                      </a:r>
                      <a:endParaRPr lang="en-US" altLang="zh-CN" sz="1600" b="0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>
                      <a:noFill/>
                    </a:lnL>
                    <a:lnR w="12700">
                      <a:solidFill>
                        <a:srgbClr val="D9D9D9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开户许可证</a:t>
                      </a:r>
                      <a:r>
                        <a:rPr lang="en-US" altLang="zh-CN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/</a:t>
                      </a:r>
                      <a:r>
                        <a:rPr lang="zh-CN" altLang="en-US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开户申请表</a:t>
                      </a:r>
                      <a:endParaRPr lang="zh-CN" altLang="en-US" sz="1600" b="0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 w="12700">
                      <a:solidFill>
                        <a:srgbClr val="D9D9D9"/>
                      </a:solidFill>
                      <a:prstDash val="solid"/>
                    </a:lnL>
                    <a:lnR w="6350">
                      <a:solidFill>
                        <a:srgbClr val="D9D9D9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√</a:t>
                      </a:r>
                      <a:endParaRPr lang="en-US" altLang="zh-CN" sz="1600" b="0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 w="6350">
                      <a:solidFill>
                        <a:srgbClr val="D9D9D9"/>
                      </a:solidFill>
                      <a:prstDash val="solid"/>
                    </a:lnL>
                    <a:lnR w="6350">
                      <a:solidFill>
                        <a:srgbClr val="D9D9D9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×</a:t>
                      </a:r>
                      <a:endParaRPr lang="en-US" altLang="zh-CN" sz="1600" b="0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 w="6350">
                      <a:solidFill>
                        <a:srgbClr val="D9D9D9"/>
                      </a:solidFill>
                      <a:prstDash val="solid"/>
                    </a:lnL>
                    <a:lnR w="6350">
                      <a:solidFill>
                        <a:srgbClr val="D9D9D9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×</a:t>
                      </a:r>
                      <a:endParaRPr lang="en-US" altLang="zh-CN" sz="1600" b="0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 w="6350">
                      <a:solidFill>
                        <a:srgbClr val="D9D9D9"/>
                      </a:solidFill>
                      <a:prstDash val="solid"/>
                    </a:lnL>
                    <a:lnR w="6350">
                      <a:solidFill>
                        <a:srgbClr val="D9D9D9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×</a:t>
                      </a:r>
                      <a:endParaRPr lang="en-US" altLang="zh-CN" sz="1600" b="0" u="none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 w="6350">
                      <a:solidFill>
                        <a:srgbClr val="D9D9D9"/>
                      </a:solidFill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</a:tr>
              <a:tr h="419100"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4</a:t>
                      </a:r>
                      <a:endParaRPr lang="en-US" altLang="zh-CN" sz="1600" b="0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>
                      <a:noFill/>
                    </a:lnL>
                    <a:lnR w="12700">
                      <a:solidFill>
                        <a:srgbClr val="D9D9D9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结算卡正面照</a:t>
                      </a:r>
                      <a:endParaRPr lang="zh-CN" altLang="en-US" sz="1600" b="0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 w="12700">
                      <a:solidFill>
                        <a:srgbClr val="D9D9D9"/>
                      </a:solidFill>
                      <a:prstDash val="solid"/>
                    </a:lnL>
                    <a:lnR w="6350">
                      <a:solidFill>
                        <a:srgbClr val="D9D9D9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×</a:t>
                      </a:r>
                      <a:endParaRPr lang="en-US" altLang="zh-CN" sz="1600" b="0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 w="6350">
                      <a:solidFill>
                        <a:srgbClr val="D9D9D9"/>
                      </a:solidFill>
                      <a:prstDash val="solid"/>
                    </a:lnL>
                    <a:lnR w="6350">
                      <a:solidFill>
                        <a:srgbClr val="D9D9D9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√</a:t>
                      </a:r>
                      <a:endParaRPr lang="en-US" altLang="zh-CN" sz="1600" b="0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 w="6350">
                      <a:solidFill>
                        <a:srgbClr val="D9D9D9"/>
                      </a:solidFill>
                      <a:prstDash val="solid"/>
                    </a:lnL>
                    <a:lnR w="6350">
                      <a:solidFill>
                        <a:srgbClr val="D9D9D9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√</a:t>
                      </a:r>
                      <a:endParaRPr lang="en-US" altLang="zh-CN" sz="1600" b="0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 w="6350">
                      <a:solidFill>
                        <a:srgbClr val="D9D9D9"/>
                      </a:solidFill>
                      <a:prstDash val="solid"/>
                    </a:lnL>
                    <a:lnR w="6350">
                      <a:solidFill>
                        <a:srgbClr val="D9D9D9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√</a:t>
                      </a:r>
                      <a:endParaRPr lang="en-US" altLang="zh-CN" sz="1600" b="0" u="none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 w="6350">
                      <a:solidFill>
                        <a:srgbClr val="D9D9D9"/>
                      </a:solidFill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419100"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5</a:t>
                      </a:r>
                      <a:endParaRPr lang="en-US" altLang="zh-CN" sz="1600" b="0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>
                      <a:noFill/>
                    </a:lnL>
                    <a:lnR w="12700">
                      <a:solidFill>
                        <a:srgbClr val="D9D9D9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商户门头照</a:t>
                      </a:r>
                      <a:endParaRPr lang="zh-CN" altLang="en-US" sz="1600" b="0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 w="12700">
                      <a:solidFill>
                        <a:srgbClr val="D9D9D9"/>
                      </a:solidFill>
                      <a:prstDash val="solid"/>
                    </a:lnL>
                    <a:lnR w="6350">
                      <a:solidFill>
                        <a:srgbClr val="D9D9D9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√</a:t>
                      </a:r>
                      <a:endParaRPr lang="en-US" altLang="zh-CN" sz="1600" b="0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 w="6350">
                      <a:solidFill>
                        <a:srgbClr val="D9D9D9"/>
                      </a:solidFill>
                      <a:prstDash val="solid"/>
                    </a:lnL>
                    <a:lnR w="6350">
                      <a:solidFill>
                        <a:srgbClr val="D9D9D9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√</a:t>
                      </a:r>
                      <a:endParaRPr lang="en-US" altLang="zh-CN" sz="1600" b="0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 w="6350">
                      <a:solidFill>
                        <a:srgbClr val="D9D9D9"/>
                      </a:solidFill>
                      <a:prstDash val="solid"/>
                    </a:lnL>
                    <a:lnR w="6350">
                      <a:solidFill>
                        <a:srgbClr val="D9D9D9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√</a:t>
                      </a:r>
                      <a:endParaRPr lang="en-US" altLang="zh-CN" sz="1600" b="0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 w="6350">
                      <a:solidFill>
                        <a:srgbClr val="D9D9D9"/>
                      </a:solidFill>
                      <a:prstDash val="solid"/>
                    </a:lnL>
                    <a:lnR w="6350">
                      <a:solidFill>
                        <a:srgbClr val="D9D9D9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√</a:t>
                      </a:r>
                      <a:endParaRPr lang="en-US" altLang="zh-CN" sz="1600" b="0" u="none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 w="6350">
                      <a:solidFill>
                        <a:srgbClr val="D9D9D9"/>
                      </a:solidFill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</a:tr>
              <a:tr h="419100"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6</a:t>
                      </a:r>
                      <a:endParaRPr lang="en-US" altLang="zh-CN" sz="1600" b="0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>
                      <a:noFill/>
                    </a:lnL>
                    <a:lnR w="12700">
                      <a:solidFill>
                        <a:srgbClr val="D9D9D9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商户实际经营场所照</a:t>
                      </a:r>
                      <a:endParaRPr lang="zh-CN" altLang="en-US" sz="1600" b="0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 w="12700">
                      <a:solidFill>
                        <a:srgbClr val="D9D9D9"/>
                      </a:solidFill>
                      <a:prstDash val="solid"/>
                    </a:lnL>
                    <a:lnR w="6350">
                      <a:solidFill>
                        <a:srgbClr val="D9D9D9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√</a:t>
                      </a:r>
                      <a:endParaRPr lang="en-US" altLang="zh-CN" sz="1600" b="0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 w="6350">
                      <a:solidFill>
                        <a:srgbClr val="D9D9D9"/>
                      </a:solidFill>
                      <a:prstDash val="solid"/>
                    </a:lnL>
                    <a:lnR w="6350">
                      <a:solidFill>
                        <a:srgbClr val="D9D9D9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√</a:t>
                      </a:r>
                      <a:endParaRPr lang="en-US" altLang="zh-CN" sz="1600" b="0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 w="6350">
                      <a:solidFill>
                        <a:srgbClr val="D9D9D9"/>
                      </a:solidFill>
                      <a:prstDash val="solid"/>
                    </a:lnL>
                    <a:lnR w="6350">
                      <a:solidFill>
                        <a:srgbClr val="D9D9D9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√</a:t>
                      </a:r>
                      <a:endParaRPr lang="en-US" altLang="zh-CN" sz="1600" b="0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 w="6350">
                      <a:solidFill>
                        <a:srgbClr val="D9D9D9"/>
                      </a:solidFill>
                      <a:prstDash val="solid"/>
                    </a:lnL>
                    <a:lnR w="6350">
                      <a:solidFill>
                        <a:srgbClr val="D9D9D9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√</a:t>
                      </a:r>
                      <a:endParaRPr lang="en-US" altLang="zh-CN" sz="1600" b="0" u="none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 w="6350">
                      <a:solidFill>
                        <a:srgbClr val="D9D9D9"/>
                      </a:solidFill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419100"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7</a:t>
                      </a:r>
                      <a:endParaRPr lang="en-US" altLang="zh-CN" sz="1600" b="0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>
                      <a:noFill/>
                    </a:lnL>
                    <a:lnR w="12700">
                      <a:solidFill>
                        <a:srgbClr val="D9D9D9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特殊经营行业许可证</a:t>
                      </a:r>
                      <a:endParaRPr lang="zh-CN" altLang="en-US" sz="1600" b="0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 w="12700">
                      <a:solidFill>
                        <a:srgbClr val="D9D9D9"/>
                      </a:solidFill>
                      <a:prstDash val="solid"/>
                    </a:lnL>
                    <a:lnR w="6350">
                      <a:solidFill>
                        <a:srgbClr val="D9D9D9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√</a:t>
                      </a:r>
                      <a:endParaRPr lang="en-US" altLang="zh-CN" sz="1600" b="0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 w="6350">
                      <a:solidFill>
                        <a:srgbClr val="D9D9D9"/>
                      </a:solidFill>
                      <a:prstDash val="solid"/>
                    </a:lnL>
                    <a:lnR w="6350">
                      <a:solidFill>
                        <a:srgbClr val="D9D9D9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√</a:t>
                      </a:r>
                      <a:endParaRPr lang="en-US" altLang="zh-CN" sz="1600" b="0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 w="6350">
                      <a:solidFill>
                        <a:srgbClr val="D9D9D9"/>
                      </a:solidFill>
                      <a:prstDash val="solid"/>
                    </a:lnL>
                    <a:lnR w="6350">
                      <a:solidFill>
                        <a:srgbClr val="D9D9D9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√</a:t>
                      </a:r>
                      <a:endParaRPr lang="en-US" altLang="zh-CN" sz="1600" b="0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 w="6350">
                      <a:solidFill>
                        <a:srgbClr val="D9D9D9"/>
                      </a:solidFill>
                      <a:prstDash val="solid"/>
                    </a:lnL>
                    <a:lnR w="6350">
                      <a:solidFill>
                        <a:srgbClr val="D9D9D9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×</a:t>
                      </a:r>
                      <a:endParaRPr lang="en-US" altLang="zh-CN" sz="1600" b="0" u="none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 w="6350">
                      <a:solidFill>
                        <a:srgbClr val="D9D9D9"/>
                      </a:solidFill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</a:tr>
              <a:tr h="209550"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8</a:t>
                      </a:r>
                      <a:endParaRPr lang="en-US" altLang="zh-CN" sz="1600" b="0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>
                      <a:noFill/>
                    </a:lnL>
                    <a:lnR w="12700">
                      <a:solidFill>
                        <a:srgbClr val="D9D9D9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法人手持结算授权</a:t>
                      </a:r>
                      <a:endParaRPr lang="zh-CN" altLang="en-US" sz="1600" b="0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 w="12700">
                      <a:solidFill>
                        <a:srgbClr val="D9D9D9"/>
                      </a:solidFill>
                      <a:prstDash val="solid"/>
                    </a:lnL>
                    <a:lnR w="6350">
                      <a:solidFill>
                        <a:srgbClr val="D9D9D9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×</a:t>
                      </a:r>
                      <a:endParaRPr lang="en-US" altLang="zh-CN" sz="1600" b="0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 w="6350">
                      <a:solidFill>
                        <a:srgbClr val="D9D9D9"/>
                      </a:solidFill>
                      <a:prstDash val="solid"/>
                    </a:lnL>
                    <a:lnR w="6350">
                      <a:solidFill>
                        <a:srgbClr val="D9D9D9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×</a:t>
                      </a:r>
                      <a:endParaRPr lang="en-US" altLang="zh-CN" sz="1600" b="0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 w="6350">
                      <a:solidFill>
                        <a:srgbClr val="D9D9D9"/>
                      </a:solidFill>
                      <a:prstDash val="solid"/>
                    </a:lnL>
                    <a:lnR w="6350">
                      <a:solidFill>
                        <a:srgbClr val="D9D9D9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√</a:t>
                      </a:r>
                      <a:endParaRPr lang="en-US" altLang="zh-CN" sz="1600" b="0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 w="6350">
                      <a:solidFill>
                        <a:srgbClr val="D9D9D9"/>
                      </a:solidFill>
                      <a:prstDash val="solid"/>
                    </a:lnL>
                    <a:lnR w="6350">
                      <a:solidFill>
                        <a:srgbClr val="D9D9D9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×</a:t>
                      </a:r>
                      <a:endParaRPr lang="en-US" altLang="zh-CN" sz="1600" b="0" u="none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 w="6350">
                      <a:solidFill>
                        <a:srgbClr val="D9D9D9"/>
                      </a:solidFill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09550"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9</a:t>
                      </a:r>
                      <a:endParaRPr lang="en-US" altLang="zh-CN" sz="1600" b="0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>
                      <a:noFill/>
                    </a:lnL>
                    <a:lnR w="12700">
                      <a:solidFill>
                        <a:srgbClr val="D9D9D9"/>
                      </a:solidFill>
                      <a:prstDash val="solid"/>
                    </a:lnR>
                    <a:lnT>
                      <a:noFill/>
                    </a:lnT>
                    <a:lnB w="19050">
                      <a:solidFill>
                        <a:srgbClr val="595959"/>
                      </a:solidFill>
                      <a:prstDash val="soli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非法人身份证正反面</a:t>
                      </a:r>
                      <a:endParaRPr lang="zh-CN" altLang="en-US" sz="1600" b="0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 w="12700">
                      <a:solidFill>
                        <a:srgbClr val="D9D9D9"/>
                      </a:solidFill>
                      <a:prstDash val="solid"/>
                    </a:lnL>
                    <a:lnR w="6350">
                      <a:solidFill>
                        <a:srgbClr val="D9D9D9"/>
                      </a:solidFill>
                      <a:prstDash val="solid"/>
                    </a:lnR>
                    <a:lnT>
                      <a:noFill/>
                    </a:lnT>
                    <a:lnB w="19050">
                      <a:solidFill>
                        <a:srgbClr val="595959"/>
                      </a:solidFill>
                      <a:prstDash val="soli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×</a:t>
                      </a:r>
                      <a:endParaRPr lang="en-US" altLang="zh-CN" sz="1600" b="0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 w="6350">
                      <a:solidFill>
                        <a:srgbClr val="D9D9D9"/>
                      </a:solidFill>
                      <a:prstDash val="solid"/>
                    </a:lnL>
                    <a:lnR w="6350">
                      <a:solidFill>
                        <a:srgbClr val="D9D9D9"/>
                      </a:solidFill>
                      <a:prstDash val="solid"/>
                    </a:lnR>
                    <a:lnT>
                      <a:noFill/>
                    </a:lnT>
                    <a:lnB w="19050">
                      <a:solidFill>
                        <a:srgbClr val="595959"/>
                      </a:solidFill>
                      <a:prstDash val="soli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×</a:t>
                      </a:r>
                      <a:endParaRPr lang="en-US" altLang="zh-CN" sz="1600" b="0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 w="6350">
                      <a:solidFill>
                        <a:srgbClr val="D9D9D9"/>
                      </a:solidFill>
                      <a:prstDash val="solid"/>
                    </a:lnL>
                    <a:lnR w="6350">
                      <a:solidFill>
                        <a:srgbClr val="D9D9D9"/>
                      </a:solidFill>
                      <a:prstDash val="solid"/>
                    </a:lnR>
                    <a:lnT>
                      <a:noFill/>
                    </a:lnT>
                    <a:lnB w="19050">
                      <a:solidFill>
                        <a:srgbClr val="595959"/>
                      </a:solidFill>
                      <a:prstDash val="soli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1600" b="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√</a:t>
                      </a:r>
                      <a:endParaRPr lang="en-US" altLang="zh-CN" sz="1600" b="0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 w="6350">
                      <a:solidFill>
                        <a:srgbClr val="D9D9D9"/>
                      </a:solidFill>
                      <a:prstDash val="solid"/>
                    </a:lnL>
                    <a:lnR w="6350">
                      <a:solidFill>
                        <a:srgbClr val="D9D9D9"/>
                      </a:solidFill>
                      <a:prstDash val="solid"/>
                    </a:lnR>
                    <a:lnT>
                      <a:noFill/>
                    </a:lnT>
                    <a:lnB w="19050">
                      <a:solidFill>
                        <a:srgbClr val="595959"/>
                      </a:solidFill>
                      <a:prstDash val="soli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CN" sz="1600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+mn-ea"/>
                        </a:rPr>
                        <a:t>×</a:t>
                      </a:r>
                      <a:endParaRPr lang="en-US" altLang="zh-CN" sz="1600" b="0" u="none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25400" marR="25400" marT="25400" marB="25400" vert="horz" anchor="ctr" anchorCtr="0">
                    <a:lnL w="6350">
                      <a:solidFill>
                        <a:srgbClr val="D9D9D9"/>
                      </a:solidFill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 w="19050">
                      <a:solidFill>
                        <a:srgbClr val="595959"/>
                      </a:solidFill>
                      <a:prstDash val="solid"/>
                    </a:lnB>
                    <a:solidFill>
                      <a:srgbClr val="F2F2F2"/>
                    </a:solidFill>
                  </a:tcPr>
                </a:tc>
              </a:tr>
            </a:tbl>
          </a:graphicData>
        </a:graphic>
      </p:graphicFrame>
      <p:sp>
        <p:nvSpPr>
          <p:cNvPr id="18" name="文本框 17"/>
          <p:cNvSpPr txBox="1"/>
          <p:nvPr/>
        </p:nvSpPr>
        <p:spPr>
          <a:xfrm>
            <a:off x="3815080" y="1076325"/>
            <a:ext cx="755015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b="1">
                <a:solidFill>
                  <a:schemeClr val="tx1">
                    <a:lumMod val="75000"/>
                    <a:lumOff val="25000"/>
                  </a:schemeClr>
                </a:solidFill>
              </a:rPr>
              <a:t>不同类型商户入网所需资料</a:t>
            </a:r>
            <a:endParaRPr lang="zh-CN" altLang="en-US" b="1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92480" y="2493645"/>
            <a:ext cx="302260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>
                <a:solidFill>
                  <a:schemeClr val="tx1">
                    <a:lumMod val="75000"/>
                    <a:lumOff val="25000"/>
                  </a:schemeClr>
                </a:solidFill>
              </a:rPr>
              <a:t>小微商户</a:t>
            </a:r>
            <a:endParaRPr lang="zh-CN" altLang="en-US" sz="32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92480" y="3565525"/>
            <a:ext cx="30232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>
                <a:solidFill>
                  <a:schemeClr val="tx1">
                    <a:lumMod val="75000"/>
                    <a:lumOff val="25000"/>
                  </a:schemeClr>
                </a:solidFill>
              </a:rPr>
              <a:t>个体工商户</a:t>
            </a:r>
            <a:endParaRPr lang="zh-CN" altLang="en-US" sz="32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92480" y="4637405"/>
            <a:ext cx="30232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>
                <a:solidFill>
                  <a:schemeClr val="tx1">
                    <a:lumMod val="75000"/>
                    <a:lumOff val="25000"/>
                  </a:schemeClr>
                </a:solidFill>
              </a:rPr>
              <a:t>企业</a:t>
            </a:r>
            <a:endParaRPr lang="zh-CN" altLang="en-US" sz="32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一部手机十分钟即可完成入网</a:t>
            </a:r>
            <a:endParaRPr lang="zh-CN" altLang="en-US"/>
          </a:p>
        </p:txBody>
      </p:sp>
      <p:sp>
        <p:nvSpPr>
          <p:cNvPr id="4" name="矩形 3"/>
          <p:cNvSpPr/>
          <p:nvPr>
            <p:custDataLst>
              <p:tags r:id="rId1"/>
            </p:custDataLst>
          </p:nvPr>
        </p:nvSpPr>
        <p:spPr>
          <a:xfrm>
            <a:off x="-1" y="1361440"/>
            <a:ext cx="12192001" cy="4572000"/>
          </a:xfrm>
          <a:prstGeom prst="rect">
            <a:avLst/>
          </a:prstGeom>
          <a:pattFill prst="ltDnDiag">
            <a:fgClr>
              <a:srgbClr val="FFFFFF">
                <a:lumMod val="95000"/>
              </a:srgbClr>
            </a:fgClr>
            <a:bgClr>
              <a:srgbClr val="FFFFFF"/>
            </a:bgClr>
          </a:pattFill>
          <a:ln>
            <a:noFill/>
          </a:ln>
        </p:spPr>
        <p:style>
          <a:lnRef idx="2">
            <a:srgbClr val="8590CA">
              <a:shade val="50000"/>
            </a:srgbClr>
          </a:lnRef>
          <a:fillRef idx="1">
            <a:srgbClr val="8590CA"/>
          </a:fillRef>
          <a:effectRef idx="0">
            <a:srgbClr val="8590CA"/>
          </a:effectRef>
          <a:fontRef idx="minor">
            <a:sysClr val="window" lastClr="FFFFFF"/>
          </a:fontRef>
        </p:style>
        <p:txBody>
          <a:bodyPr rtlCol="0" anchor="ctr"/>
          <a:p>
            <a:pPr algn="ctr"/>
            <a:endParaRPr lang="zh-CN" altLang="en-US" dirty="0"/>
          </a:p>
        </p:txBody>
      </p:sp>
      <p:sp>
        <p:nvSpPr>
          <p:cNvPr id="6" name="矩形 5"/>
          <p:cNvSpPr/>
          <p:nvPr>
            <p:custDataLst>
              <p:tags r:id="rId2"/>
            </p:custDataLst>
          </p:nvPr>
        </p:nvSpPr>
        <p:spPr>
          <a:xfrm>
            <a:off x="452755" y="1073150"/>
            <a:ext cx="11285855" cy="5149215"/>
          </a:xfrm>
          <a:prstGeom prst="rect">
            <a:avLst/>
          </a:prstGeom>
          <a:solidFill>
            <a:sysClr val="window" lastClr="FFFFFF"/>
          </a:solidFill>
          <a:ln>
            <a:noFill/>
          </a:ln>
          <a:effectLst>
            <a:outerShdw blurRad="127000" dist="38100" dir="5400000" algn="t" rotWithShape="0">
              <a:sysClr val="windowText" lastClr="000000">
                <a:lumMod val="95000"/>
                <a:lumOff val="5000"/>
                <a:alpha val="20000"/>
              </a:sysClr>
            </a:outerShdw>
          </a:effectLst>
        </p:spPr>
        <p:style>
          <a:lnRef idx="2">
            <a:srgbClr val="8590CA">
              <a:shade val="50000"/>
            </a:srgbClr>
          </a:lnRef>
          <a:fillRef idx="1">
            <a:srgbClr val="8590CA"/>
          </a:fillRef>
          <a:effectRef idx="0">
            <a:srgbClr val="8590CA"/>
          </a:effectRef>
          <a:fontRef idx="minor">
            <a:sysClr val="window" lastClr="FFFFFF"/>
          </a:fontRef>
        </p:style>
        <p:txBody>
          <a:bodyPr rtlCol="0" anchor="ctr"/>
          <a:p>
            <a:pPr algn="ctr"/>
            <a:endParaRPr kumimoji="1" lang="zh-CN" altLang="en-US" sz="1600" b="1">
              <a:solidFill>
                <a:sysClr val="window" lastClr="FFFFFF"/>
              </a:solidFill>
              <a:latin typeface="微软雅黑" panose="020B0503020204020204" pitchFamily="34" charset="-122"/>
            </a:endParaRPr>
          </a:p>
        </p:txBody>
      </p:sp>
      <p:sp>
        <p:nvSpPr>
          <p:cNvPr id="47" name="文本框 46"/>
          <p:cNvSpPr txBox="1"/>
          <p:nvPr>
            <p:custDataLst>
              <p:tags r:id="rId3"/>
            </p:custDataLst>
          </p:nvPr>
        </p:nvSpPr>
        <p:spPr>
          <a:xfrm>
            <a:off x="8570595" y="3235960"/>
            <a:ext cx="2520000" cy="977265"/>
          </a:xfrm>
          <a:prstGeom prst="rect">
            <a:avLst/>
          </a:prstGeom>
          <a:noFill/>
        </p:spPr>
        <p:txBody>
          <a:bodyPr wrap="square" lIns="90000" tIns="46800" rIns="90000" bIns="46800" rtlCol="0" anchor="ctr" anchorCtr="0">
            <a:spAutoFit/>
          </a:bodyPr>
          <a:p>
            <a:pPr marL="0" lv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/>
            </a:pPr>
            <a:r>
              <a:rPr lang="zh-CN" altLang="en-US" sz="1600" spc="150">
                <a:solidFill>
                  <a:srgbClr val="000000">
                    <a:lumMod val="75000"/>
                    <a:lumOff val="25000"/>
                  </a:srgb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系统审核通过即可进行费率/结算方式配置，以及设备绑定。</a:t>
            </a:r>
            <a:endParaRPr lang="zh-CN" altLang="en-US" sz="1600" spc="150">
              <a:solidFill>
                <a:srgbClr val="000000">
                  <a:lumMod val="75000"/>
                  <a:lumOff val="25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0" name="矩形: 圆角 19"/>
          <p:cNvSpPr/>
          <p:nvPr>
            <p:custDataLst>
              <p:tags r:id="rId4"/>
            </p:custDataLst>
          </p:nvPr>
        </p:nvSpPr>
        <p:spPr>
          <a:xfrm>
            <a:off x="4662488" y="1405255"/>
            <a:ext cx="2879725" cy="3244850"/>
          </a:xfrm>
          <a:prstGeom prst="roundRect">
            <a:avLst/>
          </a:prstGeom>
          <a:noFill/>
          <a:ln>
            <a:solidFill>
              <a:sysClr val="window" lastClr="FFFFFF">
                <a:lumMod val="85000"/>
              </a:sysClr>
            </a:solidFill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rtlCol="0" anchor="ctr"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文本框 44"/>
          <p:cNvSpPr txBox="1"/>
          <p:nvPr>
            <p:custDataLst>
              <p:tags r:id="rId5"/>
            </p:custDataLst>
          </p:nvPr>
        </p:nvSpPr>
        <p:spPr>
          <a:xfrm>
            <a:off x="4843145" y="3235960"/>
            <a:ext cx="2520000" cy="977265"/>
          </a:xfrm>
          <a:prstGeom prst="rect">
            <a:avLst/>
          </a:prstGeom>
          <a:noFill/>
        </p:spPr>
        <p:txBody>
          <a:bodyPr wrap="square" lIns="90000" tIns="46800" rIns="90000" bIns="46800" rtlCol="0" anchor="ctr" anchorCtr="0">
            <a:spAutoFit/>
          </a:bodyPr>
          <a:p>
            <a:pPr marL="0" lv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/>
            </a:pPr>
            <a:r>
              <a:rPr lang="zh-CN" altLang="en-US" sz="1600" spc="150">
                <a:solidFill>
                  <a:srgbClr val="000000">
                    <a:lumMod val="75000"/>
                    <a:lumOff val="25000"/>
                  </a:srgb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业务员通过PC端服务商平台或者进件助手小程序进行入网。</a:t>
            </a:r>
            <a:endParaRPr lang="zh-CN" altLang="en-US" sz="1600" spc="150">
              <a:solidFill>
                <a:srgbClr val="000000">
                  <a:lumMod val="75000"/>
                  <a:lumOff val="25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54" name="组合 53"/>
          <p:cNvGrpSpPr/>
          <p:nvPr>
            <p:custDataLst>
              <p:tags r:id="rId6"/>
            </p:custDataLst>
          </p:nvPr>
        </p:nvGrpSpPr>
        <p:grpSpPr>
          <a:xfrm rot="0">
            <a:off x="5397500" y="1803400"/>
            <a:ext cx="1409700" cy="725805"/>
            <a:chOff x="2765873" y="3232474"/>
            <a:chExt cx="1429642" cy="736299"/>
          </a:xfrm>
        </p:grpSpPr>
        <p:sp>
          <p:nvSpPr>
            <p:cNvPr id="55" name="任意形状 55" descr="A0"/>
            <p:cNvSpPr/>
            <p:nvPr>
              <p:custDataLst>
                <p:tags r:id="rId7"/>
              </p:custDataLst>
            </p:nvPr>
          </p:nvSpPr>
          <p:spPr>
            <a:xfrm>
              <a:off x="2765873" y="3232474"/>
              <a:ext cx="631918" cy="736299"/>
            </a:xfrm>
            <a:custGeom>
              <a:avLst/>
              <a:gdLst>
                <a:gd name="connsiteX0" fmla="*/ 316687 w 631918"/>
                <a:gd name="connsiteY0" fmla="*/ 0 h 736299"/>
                <a:gd name="connsiteX1" fmla="*/ 631918 w 631918"/>
                <a:gd name="connsiteY1" fmla="*/ 309389 h 736299"/>
                <a:gd name="connsiteX2" fmla="*/ 631918 w 631918"/>
                <a:gd name="connsiteY2" fmla="*/ 736299 h 736299"/>
                <a:gd name="connsiteX3" fmla="*/ 442195 w 631918"/>
                <a:gd name="connsiteY3" fmla="*/ 736299 h 736299"/>
                <a:gd name="connsiteX4" fmla="*/ 442195 w 631918"/>
                <a:gd name="connsiteY4" fmla="*/ 312322 h 736299"/>
                <a:gd name="connsiteX5" fmla="*/ 316687 w 631918"/>
                <a:gd name="connsiteY5" fmla="*/ 170751 h 736299"/>
                <a:gd name="connsiteX6" fmla="*/ 189723 w 631918"/>
                <a:gd name="connsiteY6" fmla="*/ 312311 h 736299"/>
                <a:gd name="connsiteX7" fmla="*/ 189723 w 631918"/>
                <a:gd name="connsiteY7" fmla="*/ 736299 h 736299"/>
                <a:gd name="connsiteX8" fmla="*/ 0 w 631918"/>
                <a:gd name="connsiteY8" fmla="*/ 736299 h 736299"/>
                <a:gd name="connsiteX9" fmla="*/ 0 w 631918"/>
                <a:gd name="connsiteY9" fmla="*/ 309389 h 736299"/>
                <a:gd name="connsiteX10" fmla="*/ 316687 w 631918"/>
                <a:gd name="connsiteY10" fmla="*/ 0 h 7362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31918" h="736299">
                  <a:moveTo>
                    <a:pt x="316687" y="0"/>
                  </a:moveTo>
                  <a:cubicBezTo>
                    <a:pt x="485970" y="0"/>
                    <a:pt x="631918" y="110913"/>
                    <a:pt x="631918" y="309389"/>
                  </a:cubicBezTo>
                  <a:lnTo>
                    <a:pt x="631918" y="736299"/>
                  </a:lnTo>
                  <a:lnTo>
                    <a:pt x="442195" y="736299"/>
                  </a:lnTo>
                  <a:lnTo>
                    <a:pt x="442195" y="312322"/>
                  </a:lnTo>
                  <a:cubicBezTo>
                    <a:pt x="442195" y="224747"/>
                    <a:pt x="391121" y="170751"/>
                    <a:pt x="316687" y="170751"/>
                  </a:cubicBezTo>
                  <a:cubicBezTo>
                    <a:pt x="242264" y="170751"/>
                    <a:pt x="189723" y="224747"/>
                    <a:pt x="189723" y="312311"/>
                  </a:cubicBezTo>
                  <a:lnTo>
                    <a:pt x="189723" y="736299"/>
                  </a:lnTo>
                  <a:lnTo>
                    <a:pt x="0" y="736299"/>
                  </a:lnTo>
                  <a:lnTo>
                    <a:pt x="0" y="309389"/>
                  </a:lnTo>
                  <a:cubicBezTo>
                    <a:pt x="0" y="110913"/>
                    <a:pt x="147402" y="0"/>
                    <a:pt x="316687" y="0"/>
                  </a:cubicBezTo>
                  <a:close/>
                </a:path>
              </a:pathLst>
            </a:custGeom>
            <a:solidFill>
              <a:srgbClr val="3498DB"/>
            </a:solidFill>
            <a:ln w="1032" cap="flat">
              <a:noFill/>
              <a:prstDash val="solid"/>
              <a:miter/>
            </a:ln>
          </p:spPr>
          <p:txBody>
            <a:bodyPr rtlCol="0" anchor="ctr"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6" name="任意形状 62" descr="A2"/>
            <p:cNvSpPr/>
            <p:nvPr>
              <p:custDataLst>
                <p:tags r:id="rId8"/>
              </p:custDataLst>
            </p:nvPr>
          </p:nvSpPr>
          <p:spPr>
            <a:xfrm>
              <a:off x="3557037" y="3233129"/>
              <a:ext cx="638478" cy="715701"/>
            </a:xfrm>
            <a:custGeom>
              <a:avLst/>
              <a:gdLst>
                <a:gd name="connsiteX0" fmla="*/ 319975 w 638478"/>
                <a:gd name="connsiteY0" fmla="*/ 0 h 715701"/>
                <a:gd name="connsiteX1" fmla="*/ 638478 w 638478"/>
                <a:gd name="connsiteY1" fmla="*/ 305251 h 715701"/>
                <a:gd name="connsiteX2" fmla="*/ 526415 w 638478"/>
                <a:gd name="connsiteY2" fmla="*/ 545598 h 715701"/>
                <a:gd name="connsiteX3" fmla="*/ 379875 w 638478"/>
                <a:gd name="connsiteY3" fmla="*/ 715701 h 715701"/>
                <a:gd name="connsiteX4" fmla="*/ 146785 w 638478"/>
                <a:gd name="connsiteY4" fmla="*/ 715701 h 715701"/>
                <a:gd name="connsiteX5" fmla="*/ 392230 w 638478"/>
                <a:gd name="connsiteY5" fmla="*/ 430582 h 715701"/>
                <a:gd name="connsiteX6" fmla="*/ 446798 w 638478"/>
                <a:gd name="connsiteY6" fmla="*/ 303769 h 715701"/>
                <a:gd name="connsiteX7" fmla="*/ 319975 w 638478"/>
                <a:gd name="connsiteY7" fmla="*/ 172535 h 715701"/>
                <a:gd name="connsiteX8" fmla="*/ 191693 w 638478"/>
                <a:gd name="connsiteY8" fmla="*/ 306721 h 715701"/>
                <a:gd name="connsiteX9" fmla="*/ 0 w 638478"/>
                <a:gd name="connsiteY9" fmla="*/ 306721 h 715701"/>
                <a:gd name="connsiteX10" fmla="*/ 319975 w 638478"/>
                <a:gd name="connsiteY10" fmla="*/ 0 h 7157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38478" h="715701">
                  <a:moveTo>
                    <a:pt x="319975" y="0"/>
                  </a:moveTo>
                  <a:cubicBezTo>
                    <a:pt x="505776" y="0"/>
                    <a:pt x="638478" y="116486"/>
                    <a:pt x="638478" y="305251"/>
                  </a:cubicBezTo>
                  <a:cubicBezTo>
                    <a:pt x="638478" y="406990"/>
                    <a:pt x="598670" y="461547"/>
                    <a:pt x="526415" y="545598"/>
                  </a:cubicBezTo>
                  <a:lnTo>
                    <a:pt x="379875" y="715701"/>
                  </a:lnTo>
                  <a:lnTo>
                    <a:pt x="146785" y="715701"/>
                  </a:lnTo>
                  <a:lnTo>
                    <a:pt x="392230" y="430582"/>
                  </a:lnTo>
                  <a:cubicBezTo>
                    <a:pt x="430568" y="384870"/>
                    <a:pt x="446798" y="352422"/>
                    <a:pt x="446798" y="303769"/>
                  </a:cubicBezTo>
                  <a:cubicBezTo>
                    <a:pt x="446798" y="225622"/>
                    <a:pt x="401073" y="172535"/>
                    <a:pt x="319975" y="172535"/>
                  </a:cubicBezTo>
                  <a:cubicBezTo>
                    <a:pt x="256563" y="172535"/>
                    <a:pt x="191693" y="204982"/>
                    <a:pt x="191693" y="306721"/>
                  </a:cubicBezTo>
                  <a:lnTo>
                    <a:pt x="0" y="306721"/>
                  </a:lnTo>
                  <a:cubicBezTo>
                    <a:pt x="0" y="115028"/>
                    <a:pt x="140089" y="12"/>
                    <a:pt x="319975" y="0"/>
                  </a:cubicBezTo>
                  <a:close/>
                </a:path>
              </a:pathLst>
            </a:custGeom>
            <a:solidFill>
              <a:srgbClr val="3498DB"/>
            </a:solidFill>
            <a:ln w="1032" cap="flat">
              <a:noFill/>
              <a:prstDash val="solid"/>
              <a:miter/>
            </a:ln>
          </p:spPr>
          <p:txBody>
            <a:bodyPr rtlCol="0" anchor="ctr"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7" name="矩形: 圆角 4"/>
          <p:cNvSpPr/>
          <p:nvPr>
            <p:custDataLst>
              <p:tags r:id="rId9"/>
            </p:custDataLst>
          </p:nvPr>
        </p:nvSpPr>
        <p:spPr>
          <a:xfrm>
            <a:off x="843280" y="1405255"/>
            <a:ext cx="2880000" cy="3244850"/>
          </a:xfrm>
          <a:prstGeom prst="roundRect">
            <a:avLst/>
          </a:prstGeom>
          <a:noFill/>
          <a:ln>
            <a:solidFill>
              <a:sysClr val="window" lastClr="FFFFFF">
                <a:lumMod val="85000"/>
              </a:sysClr>
            </a:solidFill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rtlCol="0" anchor="ctr"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文本框 43"/>
          <p:cNvSpPr txBox="1"/>
          <p:nvPr>
            <p:custDataLst>
              <p:tags r:id="rId10"/>
            </p:custDataLst>
          </p:nvPr>
        </p:nvSpPr>
        <p:spPr>
          <a:xfrm>
            <a:off x="1022985" y="3235960"/>
            <a:ext cx="2520000" cy="977265"/>
          </a:xfrm>
          <a:prstGeom prst="rect">
            <a:avLst/>
          </a:prstGeom>
          <a:noFill/>
        </p:spPr>
        <p:txBody>
          <a:bodyPr wrap="square" lIns="90000" tIns="46800" rIns="90000" bIns="46800" rtlCol="0" anchor="ctr" anchorCtr="0">
            <a:spAutoFit/>
          </a:bodyPr>
          <a:p>
            <a:pPr marL="0" lv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/>
            </a:pPr>
            <a:r>
              <a:rPr lang="zh-CN" altLang="en-US" sz="1600" spc="150">
                <a:solidFill>
                  <a:srgbClr val="000000">
                    <a:lumMod val="75000"/>
                    <a:lumOff val="25000"/>
                  </a:srgb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业务员通过与商户洽谈，且商户有入网请求意愿即可进行进件。</a:t>
            </a:r>
            <a:endParaRPr lang="zh-CN" altLang="en-US" sz="1600" spc="150">
              <a:solidFill>
                <a:srgbClr val="000000">
                  <a:lumMod val="75000"/>
                  <a:lumOff val="25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57" name="组合 56"/>
          <p:cNvGrpSpPr/>
          <p:nvPr>
            <p:custDataLst>
              <p:tags r:id="rId11"/>
            </p:custDataLst>
          </p:nvPr>
        </p:nvGrpSpPr>
        <p:grpSpPr>
          <a:xfrm rot="0">
            <a:off x="1550035" y="1804035"/>
            <a:ext cx="1297305" cy="728980"/>
            <a:chOff x="534483" y="3229683"/>
            <a:chExt cx="1315270" cy="739090"/>
          </a:xfrm>
        </p:grpSpPr>
        <p:sp>
          <p:nvSpPr>
            <p:cNvPr id="58" name="任意形状 52" descr="A1"/>
            <p:cNvSpPr/>
            <p:nvPr>
              <p:custDataLst>
                <p:tags r:id="rId12"/>
              </p:custDataLst>
            </p:nvPr>
          </p:nvSpPr>
          <p:spPr>
            <a:xfrm>
              <a:off x="1439518" y="3229683"/>
              <a:ext cx="410235" cy="719146"/>
            </a:xfrm>
            <a:custGeom>
              <a:avLst/>
              <a:gdLst>
                <a:gd name="connsiteX0" fmla="*/ 216296 w 410235"/>
                <a:gd name="connsiteY0" fmla="*/ 0 h 719146"/>
                <a:gd name="connsiteX1" fmla="*/ 410235 w 410235"/>
                <a:gd name="connsiteY1" fmla="*/ 0 h 719146"/>
                <a:gd name="connsiteX2" fmla="*/ 410235 w 410235"/>
                <a:gd name="connsiteY2" fmla="*/ 719146 h 719146"/>
                <a:gd name="connsiteX3" fmla="*/ 216319 w 410235"/>
                <a:gd name="connsiteY3" fmla="*/ 719146 h 719146"/>
                <a:gd name="connsiteX4" fmla="*/ 216319 w 410235"/>
                <a:gd name="connsiteY4" fmla="*/ 208872 h 719146"/>
                <a:gd name="connsiteX5" fmla="*/ 0 w 410235"/>
                <a:gd name="connsiteY5" fmla="*/ 396828 h 719146"/>
                <a:gd name="connsiteX6" fmla="*/ 0 w 410235"/>
                <a:gd name="connsiteY6" fmla="*/ 187979 h 719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10235" h="719146">
                  <a:moveTo>
                    <a:pt x="216296" y="0"/>
                  </a:moveTo>
                  <a:lnTo>
                    <a:pt x="410235" y="0"/>
                  </a:lnTo>
                  <a:lnTo>
                    <a:pt x="410235" y="719146"/>
                  </a:lnTo>
                  <a:lnTo>
                    <a:pt x="216319" y="719146"/>
                  </a:lnTo>
                  <a:lnTo>
                    <a:pt x="216319" y="208872"/>
                  </a:lnTo>
                  <a:lnTo>
                    <a:pt x="0" y="396828"/>
                  </a:lnTo>
                  <a:lnTo>
                    <a:pt x="0" y="187979"/>
                  </a:lnTo>
                  <a:close/>
                </a:path>
              </a:pathLst>
            </a:custGeom>
            <a:solidFill>
              <a:srgbClr val="1F74AD"/>
            </a:solidFill>
            <a:ln w="1032" cap="flat">
              <a:noFill/>
              <a:prstDash val="solid"/>
              <a:miter/>
            </a:ln>
          </p:spPr>
          <p:txBody>
            <a:bodyPr rtlCol="0" anchor="ctr"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任意形状 50" descr="A0"/>
            <p:cNvSpPr/>
            <p:nvPr>
              <p:custDataLst>
                <p:tags r:id="rId13"/>
              </p:custDataLst>
            </p:nvPr>
          </p:nvSpPr>
          <p:spPr>
            <a:xfrm>
              <a:off x="534483" y="3232474"/>
              <a:ext cx="631918" cy="736299"/>
            </a:xfrm>
            <a:custGeom>
              <a:avLst/>
              <a:gdLst>
                <a:gd name="connsiteX0" fmla="*/ 316687 w 631918"/>
                <a:gd name="connsiteY0" fmla="*/ 0 h 736299"/>
                <a:gd name="connsiteX1" fmla="*/ 631918 w 631918"/>
                <a:gd name="connsiteY1" fmla="*/ 309389 h 736299"/>
                <a:gd name="connsiteX2" fmla="*/ 631918 w 631918"/>
                <a:gd name="connsiteY2" fmla="*/ 736299 h 736299"/>
                <a:gd name="connsiteX3" fmla="*/ 442195 w 631918"/>
                <a:gd name="connsiteY3" fmla="*/ 736299 h 736299"/>
                <a:gd name="connsiteX4" fmla="*/ 442195 w 631918"/>
                <a:gd name="connsiteY4" fmla="*/ 312322 h 736299"/>
                <a:gd name="connsiteX5" fmla="*/ 316687 w 631918"/>
                <a:gd name="connsiteY5" fmla="*/ 170751 h 736299"/>
                <a:gd name="connsiteX6" fmla="*/ 189723 w 631918"/>
                <a:gd name="connsiteY6" fmla="*/ 312311 h 736299"/>
                <a:gd name="connsiteX7" fmla="*/ 189723 w 631918"/>
                <a:gd name="connsiteY7" fmla="*/ 736299 h 736299"/>
                <a:gd name="connsiteX8" fmla="*/ 0 w 631918"/>
                <a:gd name="connsiteY8" fmla="*/ 736299 h 736299"/>
                <a:gd name="connsiteX9" fmla="*/ 0 w 631918"/>
                <a:gd name="connsiteY9" fmla="*/ 309389 h 736299"/>
                <a:gd name="connsiteX10" fmla="*/ 316687 w 631918"/>
                <a:gd name="connsiteY10" fmla="*/ 0 h 7362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31918" h="736299">
                  <a:moveTo>
                    <a:pt x="316687" y="0"/>
                  </a:moveTo>
                  <a:cubicBezTo>
                    <a:pt x="485970" y="0"/>
                    <a:pt x="631918" y="110913"/>
                    <a:pt x="631918" y="309389"/>
                  </a:cubicBezTo>
                  <a:lnTo>
                    <a:pt x="631918" y="736299"/>
                  </a:lnTo>
                  <a:lnTo>
                    <a:pt x="442195" y="736299"/>
                  </a:lnTo>
                  <a:lnTo>
                    <a:pt x="442195" y="312322"/>
                  </a:lnTo>
                  <a:cubicBezTo>
                    <a:pt x="442195" y="224747"/>
                    <a:pt x="391121" y="170751"/>
                    <a:pt x="316687" y="170751"/>
                  </a:cubicBezTo>
                  <a:cubicBezTo>
                    <a:pt x="242263" y="170751"/>
                    <a:pt x="189723" y="224747"/>
                    <a:pt x="189723" y="312311"/>
                  </a:cubicBezTo>
                  <a:lnTo>
                    <a:pt x="189723" y="736299"/>
                  </a:lnTo>
                  <a:lnTo>
                    <a:pt x="0" y="736299"/>
                  </a:lnTo>
                  <a:lnTo>
                    <a:pt x="0" y="309389"/>
                  </a:lnTo>
                  <a:cubicBezTo>
                    <a:pt x="0" y="110913"/>
                    <a:pt x="147402" y="0"/>
                    <a:pt x="316687" y="0"/>
                  </a:cubicBezTo>
                  <a:close/>
                </a:path>
              </a:pathLst>
            </a:custGeom>
            <a:solidFill>
              <a:srgbClr val="1F74AD"/>
            </a:solidFill>
            <a:ln w="1032" cap="flat">
              <a:noFill/>
              <a:prstDash val="solid"/>
              <a:miter/>
            </a:ln>
          </p:spPr>
          <p:txBody>
            <a:bodyPr rtlCol="0" anchor="ctr"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607695" y="4912995"/>
            <a:ext cx="10984230" cy="11684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</a:rPr>
              <a:t>备注：</a:t>
            </a:r>
            <a:endParaRPr lang="zh-CN" altLang="en-US" sz="140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</a:rPr>
              <a:t>、商户</a:t>
            </a:r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</a:rPr>
              <a:t>开通微信支付，需进行微信商户意愿确认，审核通过后，商户即可通过微信收款。</a:t>
            </a:r>
            <a:endParaRPr lang="zh-CN" altLang="en-US" sz="140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</a:rPr>
              <a:t>、系统审核通过，且配置费率、结算方式，并给商户绑定了机具后，该商户即可正常收款。</a:t>
            </a:r>
            <a:endParaRPr lang="zh-CN" altLang="en-US" sz="140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</a:rPr>
              <a:t>、如果人工审核未通过，</a:t>
            </a:r>
            <a:r>
              <a:rPr lang="en-US" altLang="zh-CN" sz="1400">
                <a:solidFill>
                  <a:schemeClr val="tx1">
                    <a:lumMod val="75000"/>
                    <a:lumOff val="25000"/>
                  </a:schemeClr>
                </a:solidFill>
              </a:rPr>
              <a:t>7</a:t>
            </a:r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</a:rPr>
              <a:t>天之内，业务员可根据被驳回情况进行修改或重新入网，如</a:t>
            </a:r>
            <a:r>
              <a:rPr lang="en-US" altLang="zh-CN" sz="1400">
                <a:solidFill>
                  <a:schemeClr val="tx1">
                    <a:lumMod val="75000"/>
                    <a:lumOff val="25000"/>
                  </a:schemeClr>
                </a:solidFill>
              </a:rPr>
              <a:t>7</a:t>
            </a:r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</a:rPr>
              <a:t>天之内未做处理，则将关闭该商户，期间产生的交易正常结算。</a:t>
            </a:r>
            <a:endParaRPr lang="zh-CN" altLang="en-US" sz="14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682750" y="2653030"/>
            <a:ext cx="12014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dist"/>
            <a:r>
              <a:rPr lang="zh-CN" altLang="en-US" sz="2800" b="1">
                <a:solidFill>
                  <a:srgbClr val="1F74AD"/>
                </a:solidFill>
              </a:rPr>
              <a:t>洽谈</a:t>
            </a:r>
            <a:endParaRPr lang="zh-CN" altLang="en-US" sz="2800" b="1">
              <a:solidFill>
                <a:srgbClr val="1F74AD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502275" y="2653030"/>
            <a:ext cx="12014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dist"/>
            <a:r>
              <a:rPr lang="zh-CN" altLang="en-US" sz="2800" b="1">
                <a:solidFill>
                  <a:srgbClr val="3498DB"/>
                </a:solidFill>
              </a:rPr>
              <a:t>进件</a:t>
            </a:r>
            <a:endParaRPr lang="zh-CN" altLang="en-US" sz="2800" b="1">
              <a:solidFill>
                <a:srgbClr val="3498DB"/>
              </a:solidFill>
            </a:endParaRPr>
          </a:p>
        </p:txBody>
      </p:sp>
      <p:sp>
        <p:nvSpPr>
          <p:cNvPr id="21" name="矩形: 圆角 20"/>
          <p:cNvSpPr/>
          <p:nvPr>
            <p:custDataLst>
              <p:tags r:id="rId14"/>
            </p:custDataLst>
          </p:nvPr>
        </p:nvSpPr>
        <p:spPr>
          <a:xfrm>
            <a:off x="8390890" y="1405255"/>
            <a:ext cx="2879725" cy="3244850"/>
          </a:xfrm>
          <a:prstGeom prst="roundRect">
            <a:avLst/>
          </a:prstGeom>
          <a:noFill/>
          <a:ln>
            <a:solidFill>
              <a:sysClr val="window" lastClr="FFFFFF">
                <a:lumMod val="85000"/>
              </a:sysClr>
            </a:solidFill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rtlCol="0" anchor="ctr"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8" name="组合 47"/>
          <p:cNvGrpSpPr/>
          <p:nvPr>
            <p:custDataLst>
              <p:tags r:id="rId15"/>
            </p:custDataLst>
          </p:nvPr>
        </p:nvGrpSpPr>
        <p:grpSpPr>
          <a:xfrm rot="0">
            <a:off x="9123045" y="1804035"/>
            <a:ext cx="1415415" cy="718820"/>
            <a:chOff x="5157283" y="3232474"/>
            <a:chExt cx="1435453" cy="728869"/>
          </a:xfrm>
        </p:grpSpPr>
        <p:sp>
          <p:nvSpPr>
            <p:cNvPr id="49" name="任意形状 34" descr="A0"/>
            <p:cNvSpPr/>
            <p:nvPr>
              <p:custDataLst>
                <p:tags r:id="rId16"/>
              </p:custDataLst>
            </p:nvPr>
          </p:nvSpPr>
          <p:spPr>
            <a:xfrm>
              <a:off x="5157283" y="3232474"/>
              <a:ext cx="631918" cy="728253"/>
            </a:xfrm>
            <a:custGeom>
              <a:avLst/>
              <a:gdLst>
                <a:gd name="connsiteX0" fmla="*/ 316687 w 631918"/>
                <a:gd name="connsiteY0" fmla="*/ 0 h 728253"/>
                <a:gd name="connsiteX1" fmla="*/ 631918 w 631918"/>
                <a:gd name="connsiteY1" fmla="*/ 309389 h 728253"/>
                <a:gd name="connsiteX2" fmla="*/ 631918 w 631918"/>
                <a:gd name="connsiteY2" fmla="*/ 728253 h 728253"/>
                <a:gd name="connsiteX3" fmla="*/ 442195 w 631918"/>
                <a:gd name="connsiteY3" fmla="*/ 728253 h 728253"/>
                <a:gd name="connsiteX4" fmla="*/ 442195 w 631918"/>
                <a:gd name="connsiteY4" fmla="*/ 312322 h 728253"/>
                <a:gd name="connsiteX5" fmla="*/ 316687 w 631918"/>
                <a:gd name="connsiteY5" fmla="*/ 170751 h 728253"/>
                <a:gd name="connsiteX6" fmla="*/ 189724 w 631918"/>
                <a:gd name="connsiteY6" fmla="*/ 312311 h 728253"/>
                <a:gd name="connsiteX7" fmla="*/ 189724 w 631918"/>
                <a:gd name="connsiteY7" fmla="*/ 728253 h 728253"/>
                <a:gd name="connsiteX8" fmla="*/ 0 w 631918"/>
                <a:gd name="connsiteY8" fmla="*/ 728253 h 728253"/>
                <a:gd name="connsiteX9" fmla="*/ 0 w 631918"/>
                <a:gd name="connsiteY9" fmla="*/ 309389 h 728253"/>
                <a:gd name="connsiteX10" fmla="*/ 316687 w 631918"/>
                <a:gd name="connsiteY10" fmla="*/ 0 h 7282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31918" h="728253">
                  <a:moveTo>
                    <a:pt x="316687" y="0"/>
                  </a:moveTo>
                  <a:cubicBezTo>
                    <a:pt x="485970" y="0"/>
                    <a:pt x="631918" y="110913"/>
                    <a:pt x="631918" y="309389"/>
                  </a:cubicBezTo>
                  <a:lnTo>
                    <a:pt x="631918" y="728253"/>
                  </a:lnTo>
                  <a:lnTo>
                    <a:pt x="442195" y="728253"/>
                  </a:lnTo>
                  <a:lnTo>
                    <a:pt x="442195" y="312322"/>
                  </a:lnTo>
                  <a:cubicBezTo>
                    <a:pt x="442195" y="224747"/>
                    <a:pt x="391121" y="170751"/>
                    <a:pt x="316687" y="170751"/>
                  </a:cubicBezTo>
                  <a:cubicBezTo>
                    <a:pt x="242264" y="170751"/>
                    <a:pt x="189724" y="224747"/>
                    <a:pt x="189724" y="312311"/>
                  </a:cubicBezTo>
                  <a:lnTo>
                    <a:pt x="189724" y="728253"/>
                  </a:lnTo>
                  <a:lnTo>
                    <a:pt x="0" y="728253"/>
                  </a:lnTo>
                  <a:lnTo>
                    <a:pt x="0" y="309389"/>
                  </a:lnTo>
                  <a:cubicBezTo>
                    <a:pt x="0" y="110913"/>
                    <a:pt x="147402" y="0"/>
                    <a:pt x="316687" y="0"/>
                  </a:cubicBezTo>
                  <a:close/>
                </a:path>
              </a:pathLst>
            </a:custGeom>
            <a:solidFill>
              <a:srgbClr val="1AA3AA"/>
            </a:solidFill>
            <a:ln w="1032" cap="flat">
              <a:noFill/>
              <a:prstDash val="solid"/>
              <a:miter/>
            </a:ln>
          </p:spPr>
          <p:txBody>
            <a:bodyPr rtlCol="0" anchor="ctr"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任意形状 39" descr="A3"/>
            <p:cNvSpPr/>
            <p:nvPr>
              <p:custDataLst>
                <p:tags r:id="rId17"/>
              </p:custDataLst>
            </p:nvPr>
          </p:nvSpPr>
          <p:spPr>
            <a:xfrm>
              <a:off x="5946012" y="3233107"/>
              <a:ext cx="646724" cy="728236"/>
            </a:xfrm>
            <a:custGeom>
              <a:avLst/>
              <a:gdLst>
                <a:gd name="connsiteX0" fmla="*/ 317950 w 646724"/>
                <a:gd name="connsiteY0" fmla="*/ 0 h 728236"/>
                <a:gd name="connsiteX1" fmla="*/ 634446 w 646724"/>
                <a:gd name="connsiteY1" fmla="*/ 297536 h 728236"/>
                <a:gd name="connsiteX2" fmla="*/ 514853 w 646724"/>
                <a:gd name="connsiteY2" fmla="*/ 510481 h 728236"/>
                <a:gd name="connsiteX3" fmla="*/ 638527 w 646724"/>
                <a:gd name="connsiteY3" fmla="*/ 662462 h 728236"/>
                <a:gd name="connsiteX4" fmla="*/ 646724 w 646724"/>
                <a:gd name="connsiteY4" fmla="*/ 728236 h 728236"/>
                <a:gd name="connsiteX5" fmla="*/ 457343 w 646724"/>
                <a:gd name="connsiteY5" fmla="*/ 728236 h 728236"/>
                <a:gd name="connsiteX6" fmla="*/ 449772 w 646724"/>
                <a:gd name="connsiteY6" fmla="*/ 682292 h 728236"/>
                <a:gd name="connsiteX7" fmla="*/ 313565 w 646724"/>
                <a:gd name="connsiteY7" fmla="*/ 597992 h 728236"/>
                <a:gd name="connsiteX8" fmla="*/ 285868 w 646724"/>
                <a:gd name="connsiteY8" fmla="*/ 597992 h 728236"/>
                <a:gd name="connsiteX9" fmla="*/ 285868 w 646724"/>
                <a:gd name="connsiteY9" fmla="*/ 433183 h 728236"/>
                <a:gd name="connsiteX10" fmla="*/ 313576 w 646724"/>
                <a:gd name="connsiteY10" fmla="*/ 433183 h 728236"/>
                <a:gd name="connsiteX11" fmla="*/ 444837 w 646724"/>
                <a:gd name="connsiteY11" fmla="*/ 303364 h 728236"/>
                <a:gd name="connsiteX12" fmla="*/ 317950 w 646724"/>
                <a:gd name="connsiteY12" fmla="*/ 170649 h 728236"/>
                <a:gd name="connsiteX13" fmla="*/ 189609 w 646724"/>
                <a:gd name="connsiteY13" fmla="*/ 296082 h 728236"/>
                <a:gd name="connsiteX14" fmla="*/ 0 w 646724"/>
                <a:gd name="connsiteY14" fmla="*/ 296082 h 728236"/>
                <a:gd name="connsiteX15" fmla="*/ 317950 w 646724"/>
                <a:gd name="connsiteY15" fmla="*/ 0 h 72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646724" h="728236">
                  <a:moveTo>
                    <a:pt x="317950" y="0"/>
                  </a:moveTo>
                  <a:cubicBezTo>
                    <a:pt x="501731" y="0"/>
                    <a:pt x="634446" y="122513"/>
                    <a:pt x="634446" y="297536"/>
                  </a:cubicBezTo>
                  <a:cubicBezTo>
                    <a:pt x="634446" y="409848"/>
                    <a:pt x="583403" y="474013"/>
                    <a:pt x="514853" y="510481"/>
                  </a:cubicBezTo>
                  <a:cubicBezTo>
                    <a:pt x="570637" y="540013"/>
                    <a:pt x="618221" y="587598"/>
                    <a:pt x="638527" y="662462"/>
                  </a:cubicBezTo>
                  <a:lnTo>
                    <a:pt x="646724" y="728236"/>
                  </a:lnTo>
                  <a:lnTo>
                    <a:pt x="457343" y="728236"/>
                  </a:lnTo>
                  <a:lnTo>
                    <a:pt x="449772" y="682292"/>
                  </a:lnTo>
                  <a:cubicBezTo>
                    <a:pt x="430628" y="629989"/>
                    <a:pt x="383587" y="597992"/>
                    <a:pt x="313565" y="597992"/>
                  </a:cubicBezTo>
                  <a:lnTo>
                    <a:pt x="285868" y="597992"/>
                  </a:lnTo>
                  <a:lnTo>
                    <a:pt x="285868" y="433183"/>
                  </a:lnTo>
                  <a:lnTo>
                    <a:pt x="313576" y="433183"/>
                  </a:lnTo>
                  <a:cubicBezTo>
                    <a:pt x="405461" y="433183"/>
                    <a:pt x="444837" y="376300"/>
                    <a:pt x="444837" y="303364"/>
                  </a:cubicBezTo>
                  <a:cubicBezTo>
                    <a:pt x="444837" y="215864"/>
                    <a:pt x="386500" y="170649"/>
                    <a:pt x="317950" y="170649"/>
                  </a:cubicBezTo>
                  <a:cubicBezTo>
                    <a:pt x="246480" y="170649"/>
                    <a:pt x="193983" y="217319"/>
                    <a:pt x="189609" y="296082"/>
                  </a:cubicBezTo>
                  <a:lnTo>
                    <a:pt x="0" y="296082"/>
                  </a:lnTo>
                  <a:cubicBezTo>
                    <a:pt x="4373" y="110846"/>
                    <a:pt x="142928" y="0"/>
                    <a:pt x="317950" y="0"/>
                  </a:cubicBezTo>
                  <a:close/>
                </a:path>
              </a:pathLst>
            </a:custGeom>
            <a:solidFill>
              <a:srgbClr val="1AA3AA"/>
            </a:solidFill>
            <a:ln w="1032" cap="flat">
              <a:noFill/>
              <a:prstDash val="solid"/>
              <a:miter/>
            </a:ln>
          </p:spPr>
          <p:txBody>
            <a:bodyPr rtlCol="0" anchor="ctr"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9" name="文本框 8"/>
          <p:cNvSpPr txBox="1"/>
          <p:nvPr/>
        </p:nvSpPr>
        <p:spPr>
          <a:xfrm>
            <a:off x="9229725" y="2653030"/>
            <a:ext cx="12014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dist"/>
            <a:r>
              <a:rPr lang="zh-CN" altLang="en-US" sz="2800" b="1">
                <a:solidFill>
                  <a:srgbClr val="1AA3AA"/>
                </a:solidFill>
              </a:rPr>
              <a:t>配置</a:t>
            </a:r>
            <a:endParaRPr lang="zh-CN" altLang="en-US" sz="2800" b="1">
              <a:solidFill>
                <a:srgbClr val="1AA3AA"/>
              </a:solidFill>
            </a:endParaRPr>
          </a:p>
        </p:txBody>
      </p:sp>
    </p:spTree>
    <p:custDataLst>
      <p:tags r:id="rId18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商户入网行业限制</a:t>
            </a:r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879475" y="5679440"/>
            <a:ext cx="821309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备注：金融理财类，如民间借贷、小贷公司、债务催收机构等。</a:t>
            </a:r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554355" y="2148205"/>
            <a:ext cx="2581910" cy="2197100"/>
            <a:chOff x="1089" y="3671"/>
            <a:chExt cx="4066" cy="3460"/>
          </a:xfrm>
        </p:grpSpPr>
        <p:sp>
          <p:nvSpPr>
            <p:cNvPr id="3" name="禁止符 2"/>
            <p:cNvSpPr/>
            <p:nvPr/>
          </p:nvSpPr>
          <p:spPr>
            <a:xfrm>
              <a:off x="1392" y="3671"/>
              <a:ext cx="3460" cy="3460"/>
            </a:xfrm>
            <a:prstGeom prst="noSmoking">
              <a:avLst>
                <a:gd name="adj" fmla="val 7720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1089" y="4844"/>
              <a:ext cx="4066" cy="11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dist"/>
              <a:r>
                <a:rPr lang="zh-CN" altLang="en-US" sz="4000" b="1"/>
                <a:t>黄赌毒</a:t>
              </a:r>
              <a:endParaRPr lang="zh-CN" altLang="en-US" sz="4000" b="1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3354705" y="2148205"/>
            <a:ext cx="2581910" cy="2197100"/>
            <a:chOff x="7448" y="3671"/>
            <a:chExt cx="4066" cy="3460"/>
          </a:xfrm>
        </p:grpSpPr>
        <p:sp>
          <p:nvSpPr>
            <p:cNvPr id="6" name="禁止符 5"/>
            <p:cNvSpPr/>
            <p:nvPr/>
          </p:nvSpPr>
          <p:spPr>
            <a:xfrm>
              <a:off x="7751" y="3671"/>
              <a:ext cx="3460" cy="3460"/>
            </a:xfrm>
            <a:prstGeom prst="noSmoking">
              <a:avLst>
                <a:gd name="adj" fmla="val 7720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7448" y="4844"/>
              <a:ext cx="4066" cy="11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dist"/>
              <a:r>
                <a:rPr lang="zh-CN" altLang="en-US" sz="4000" b="1"/>
                <a:t>金融理财</a:t>
              </a:r>
              <a:endParaRPr lang="zh-CN" altLang="en-US" sz="4000" b="1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155055" y="2147570"/>
            <a:ext cx="2581910" cy="2197100"/>
            <a:chOff x="13307" y="3671"/>
            <a:chExt cx="4066" cy="3460"/>
          </a:xfrm>
        </p:grpSpPr>
        <p:sp>
          <p:nvSpPr>
            <p:cNvPr id="8" name="禁止符 7"/>
            <p:cNvSpPr/>
            <p:nvPr/>
          </p:nvSpPr>
          <p:spPr>
            <a:xfrm>
              <a:off x="13610" y="3671"/>
              <a:ext cx="3460" cy="3460"/>
            </a:xfrm>
            <a:prstGeom prst="noSmoking">
              <a:avLst>
                <a:gd name="adj" fmla="val 7720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13307" y="4844"/>
              <a:ext cx="4066" cy="11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dist"/>
              <a:r>
                <a:rPr lang="zh-CN" altLang="en-US" sz="4000" b="1"/>
                <a:t>彩票站</a:t>
              </a:r>
              <a:endParaRPr lang="zh-CN" altLang="en-US" sz="4000" b="1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8955405" y="2148205"/>
            <a:ext cx="2581910" cy="2197100"/>
            <a:chOff x="13307" y="3671"/>
            <a:chExt cx="4066" cy="3460"/>
          </a:xfrm>
        </p:grpSpPr>
        <p:sp>
          <p:nvSpPr>
            <p:cNvPr id="14" name="禁止符 13"/>
            <p:cNvSpPr/>
            <p:nvPr/>
          </p:nvSpPr>
          <p:spPr>
            <a:xfrm>
              <a:off x="13610" y="3671"/>
              <a:ext cx="3460" cy="3460"/>
            </a:xfrm>
            <a:prstGeom prst="noSmoking">
              <a:avLst>
                <a:gd name="adj" fmla="val 7720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13307" y="4844"/>
              <a:ext cx="4066" cy="11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dist"/>
              <a:r>
                <a:rPr lang="zh-CN" altLang="en-US" sz="4000" b="1"/>
                <a:t>棋牌室</a:t>
              </a:r>
              <a:endParaRPr lang="zh-CN" altLang="en-US" sz="4000" b="1"/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商户入网入口</a:t>
            </a:r>
            <a:endParaRPr lang="zh-CN" altLang="en-US"/>
          </a:p>
        </p:txBody>
      </p:sp>
      <p:pic>
        <p:nvPicPr>
          <p:cNvPr id="4" name="图片 3" descr="gh_629321f94bf4_25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75880" y="3358515"/>
            <a:ext cx="2457450" cy="245745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6364605" y="2046605"/>
            <a:ext cx="488505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b="1"/>
              <a:t>业务员扫码登录进件助手小程序进行商户入网</a:t>
            </a:r>
            <a:endParaRPr lang="zh-CN" altLang="en-US" b="1"/>
          </a:p>
        </p:txBody>
      </p:sp>
      <p:sp>
        <p:nvSpPr>
          <p:cNvPr id="6" name="文本框 5"/>
          <p:cNvSpPr txBox="1"/>
          <p:nvPr/>
        </p:nvSpPr>
        <p:spPr>
          <a:xfrm>
            <a:off x="776605" y="2046605"/>
            <a:ext cx="488505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b="1"/>
              <a:t>登录码钱商服网站进行商户进件</a:t>
            </a:r>
            <a:endParaRPr lang="zh-CN" altLang="en-US" b="1"/>
          </a:p>
        </p:txBody>
      </p:sp>
      <p:sp>
        <p:nvSpPr>
          <p:cNvPr id="7" name="文本框 6"/>
          <p:cNvSpPr txBox="1"/>
          <p:nvPr/>
        </p:nvSpPr>
        <p:spPr>
          <a:xfrm>
            <a:off x="1948815" y="4227830"/>
            <a:ext cx="254000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/>
              <a:t>https://a.hkrt.cn/#/login</a:t>
            </a:r>
            <a:endParaRPr lang="zh-CN" altLang="en-US"/>
          </a:p>
        </p:txBody>
      </p:sp>
      <p:sp>
        <p:nvSpPr>
          <p:cNvPr id="8" name="下箭头 7"/>
          <p:cNvSpPr/>
          <p:nvPr/>
        </p:nvSpPr>
        <p:spPr>
          <a:xfrm>
            <a:off x="2725420" y="3101340"/>
            <a:ext cx="986155" cy="655955"/>
          </a:xfrm>
          <a:prstGeom prst="downArrow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下箭头 8"/>
          <p:cNvSpPr/>
          <p:nvPr/>
        </p:nvSpPr>
        <p:spPr>
          <a:xfrm>
            <a:off x="8314055" y="2445385"/>
            <a:ext cx="986155" cy="655955"/>
          </a:xfrm>
          <a:prstGeom prst="downArrow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zh-CN"/>
              <a:t>PC</a:t>
            </a:r>
            <a:r>
              <a:rPr lang="zh-CN" altLang="en-US"/>
              <a:t>端商户入网指南</a:t>
            </a:r>
            <a:endParaRPr lang="zh-CN" alt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" name="矩形 10"/>
          <p:cNvSpPr/>
          <p:nvPr/>
        </p:nvSpPr>
        <p:spPr>
          <a:xfrm>
            <a:off x="7997825" y="731520"/>
            <a:ext cx="3749040" cy="5561330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pSp>
        <p:nvGrpSpPr>
          <p:cNvPr id="24" name="组合 23"/>
          <p:cNvGrpSpPr/>
          <p:nvPr/>
        </p:nvGrpSpPr>
        <p:grpSpPr>
          <a:xfrm>
            <a:off x="8072120" y="768985"/>
            <a:ext cx="3599815" cy="5510530"/>
            <a:chOff x="12712" y="1115"/>
            <a:chExt cx="5669" cy="8678"/>
          </a:xfrm>
        </p:grpSpPr>
        <p:grpSp>
          <p:nvGrpSpPr>
            <p:cNvPr id="10" name="组合 9"/>
            <p:cNvGrpSpPr/>
            <p:nvPr/>
          </p:nvGrpSpPr>
          <p:grpSpPr>
            <a:xfrm rot="0">
              <a:off x="12713" y="1115"/>
              <a:ext cx="5668" cy="7413"/>
              <a:chOff x="13025" y="2315"/>
              <a:chExt cx="5668" cy="7413"/>
            </a:xfrm>
          </p:grpSpPr>
          <p:pic>
            <p:nvPicPr>
              <p:cNvPr id="6" name="图片 5"/>
              <p:cNvPicPr>
                <a:picLocks noChangeAspect="1"/>
              </p:cNvPicPr>
              <p:nvPr/>
            </p:nvPicPr>
            <p:blipFill>
              <a:blip r:embed="rId1"/>
              <a:stretch>
                <a:fillRect/>
              </a:stretch>
            </p:blipFill>
            <p:spPr>
              <a:xfrm>
                <a:off x="13025" y="2315"/>
                <a:ext cx="5669" cy="2294"/>
              </a:xfrm>
              <a:prstGeom prst="rect">
                <a:avLst/>
              </a:prstGeom>
            </p:spPr>
          </p:pic>
          <p:pic>
            <p:nvPicPr>
              <p:cNvPr id="7" name="图片 6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3025" y="4633"/>
                <a:ext cx="5669" cy="1708"/>
              </a:xfrm>
              <a:prstGeom prst="rect">
                <a:avLst/>
              </a:prstGeom>
            </p:spPr>
          </p:pic>
          <p:pic>
            <p:nvPicPr>
              <p:cNvPr id="8" name="图片 7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3025" y="6102"/>
                <a:ext cx="5669" cy="1416"/>
              </a:xfrm>
              <a:prstGeom prst="rect">
                <a:avLst/>
              </a:prstGeom>
            </p:spPr>
          </p:pic>
          <p:pic>
            <p:nvPicPr>
              <p:cNvPr id="9" name="图片 8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3025" y="7572"/>
                <a:ext cx="5669" cy="2156"/>
              </a:xfrm>
              <a:prstGeom prst="rect">
                <a:avLst/>
              </a:prstGeom>
            </p:spPr>
          </p:pic>
        </p:grpSp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2712" y="8535"/>
              <a:ext cx="5669" cy="1258"/>
            </a:xfrm>
            <a:prstGeom prst="rect">
              <a:avLst/>
            </a:prstGeom>
          </p:spPr>
        </p:pic>
      </p:grpSp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商户入网信息提交</a:t>
            </a:r>
            <a:r>
              <a:rPr lang="zh-CN" altLang="en-US" sz="2000"/>
              <a:t>（营业信息、经营者信息、结算信息、店铺信息）</a:t>
            </a:r>
            <a:endParaRPr lang="zh-CN" altLang="en-US" sz="200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4835" y="974090"/>
            <a:ext cx="6486525" cy="2911475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13" name="矩形 12"/>
          <p:cNvSpPr/>
          <p:nvPr/>
        </p:nvSpPr>
        <p:spPr>
          <a:xfrm>
            <a:off x="6370955" y="2348865"/>
            <a:ext cx="502285" cy="30607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cxnSp>
        <p:nvCxnSpPr>
          <p:cNvPr id="16" name="肘形连接符 15"/>
          <p:cNvCxnSpPr>
            <a:stCxn id="13" idx="0"/>
          </p:cNvCxnSpPr>
          <p:nvPr/>
        </p:nvCxnSpPr>
        <p:spPr>
          <a:xfrm rot="16200000">
            <a:off x="7104380" y="1483360"/>
            <a:ext cx="382905" cy="1348105"/>
          </a:xfrm>
          <a:prstGeom prst="bentConnector2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矩形 16"/>
          <p:cNvSpPr/>
          <p:nvPr/>
        </p:nvSpPr>
        <p:spPr>
          <a:xfrm>
            <a:off x="2612390" y="906145"/>
            <a:ext cx="502285" cy="42799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484505" y="1216025"/>
            <a:ext cx="715010" cy="33655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2378075" y="762635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1</a:t>
            </a:r>
            <a:endParaRPr lang="en-US" altLang="zh-CN"/>
          </a:p>
        </p:txBody>
      </p:sp>
      <p:sp>
        <p:nvSpPr>
          <p:cNvPr id="20" name="椭圆 19"/>
          <p:cNvSpPr/>
          <p:nvPr/>
        </p:nvSpPr>
        <p:spPr>
          <a:xfrm>
            <a:off x="325755" y="1057275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2</a:t>
            </a:r>
            <a:endParaRPr lang="en-US" altLang="zh-CN"/>
          </a:p>
        </p:txBody>
      </p:sp>
      <p:sp>
        <p:nvSpPr>
          <p:cNvPr id="21" name="椭圆 20"/>
          <p:cNvSpPr/>
          <p:nvPr/>
        </p:nvSpPr>
        <p:spPr>
          <a:xfrm>
            <a:off x="6078220" y="2251075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3</a:t>
            </a:r>
            <a:endParaRPr lang="en-US" altLang="zh-CN"/>
          </a:p>
        </p:txBody>
      </p:sp>
      <p:sp>
        <p:nvSpPr>
          <p:cNvPr id="15" name="文本框 14"/>
          <p:cNvSpPr txBox="1"/>
          <p:nvPr/>
        </p:nvSpPr>
        <p:spPr>
          <a:xfrm>
            <a:off x="548640" y="4114800"/>
            <a:ext cx="6522720" cy="5835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p>
            <a:r>
              <a:rPr lang="zh-CN" altLang="en-US" sz="1600" b="1"/>
              <a:t>操作路径：①点击【</a:t>
            </a:r>
            <a:r>
              <a:rPr lang="zh-CN" altLang="en-US" sz="1600"/>
              <a:t>商户管理】；②点击【商户入网】；③点击【新增】；④按照要求填写完整商户信息；⑤点击【提交】</a:t>
            </a:r>
            <a:endParaRPr lang="zh-CN" altLang="en-US" sz="1600"/>
          </a:p>
        </p:txBody>
      </p:sp>
      <p:sp>
        <p:nvSpPr>
          <p:cNvPr id="22" name="文本框 21"/>
          <p:cNvSpPr txBox="1"/>
          <p:nvPr/>
        </p:nvSpPr>
        <p:spPr>
          <a:xfrm>
            <a:off x="563880" y="4821555"/>
            <a:ext cx="6507480" cy="1172845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p>
            <a:r>
              <a:rPr lang="zh-CN" altLang="en-US" sz="1400" b="1"/>
              <a:t>注意事项：</a:t>
            </a:r>
            <a:endParaRPr lang="zh-CN" altLang="en-US" sz="1400" b="1"/>
          </a:p>
          <a:p>
            <a:r>
              <a:rPr lang="en-US" altLang="zh-CN" sz="1400"/>
              <a:t>1</a:t>
            </a:r>
            <a:r>
              <a:rPr lang="zh-CN" altLang="en-US" sz="1400"/>
              <a:t>、在商户入网时需要区分个体工商户和企业；</a:t>
            </a:r>
            <a:endParaRPr lang="zh-CN" altLang="en-US" sz="1400"/>
          </a:p>
          <a:p>
            <a:r>
              <a:rPr lang="en-US" altLang="zh-CN" sz="1400"/>
              <a:t>2</a:t>
            </a:r>
            <a:r>
              <a:rPr lang="zh-CN" altLang="en-US" sz="1400"/>
              <a:t>、结算方式区分对公结算，对私法人结算和对私非法人结算</a:t>
            </a:r>
            <a:r>
              <a:rPr lang="en-US" altLang="zh-CN" sz="1400"/>
              <a:t>;</a:t>
            </a:r>
            <a:endParaRPr lang="en-US" altLang="zh-CN" sz="1400"/>
          </a:p>
          <a:p>
            <a:r>
              <a:rPr lang="en-US" altLang="zh-CN" sz="1400"/>
              <a:t>3</a:t>
            </a:r>
            <a:r>
              <a:rPr lang="zh-CN" altLang="en-US" sz="1400"/>
              <a:t>、因其他原因导致的填写中断未完成进件，可以点击底部【保存】，下次登录时继续填写。</a:t>
            </a:r>
            <a:endParaRPr lang="zh-CN" altLang="en-US" sz="1400"/>
          </a:p>
        </p:txBody>
      </p:sp>
      <p:sp>
        <p:nvSpPr>
          <p:cNvPr id="23" name="文本框 22"/>
          <p:cNvSpPr txBox="1"/>
          <p:nvPr/>
        </p:nvSpPr>
        <p:spPr>
          <a:xfrm>
            <a:off x="7936548" y="6325235"/>
            <a:ext cx="3870960" cy="31940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p>
            <a:pPr algn="ctr"/>
            <a:r>
              <a:rPr lang="zh-CN" altLang="en-US" sz="1400"/>
              <a:t>填写商户入网信息</a:t>
            </a:r>
            <a:endParaRPr lang="zh-CN" altLang="en-US" sz="1400"/>
          </a:p>
        </p:txBody>
      </p:sp>
      <p:sp>
        <p:nvSpPr>
          <p:cNvPr id="25" name="矩形 24"/>
          <p:cNvSpPr/>
          <p:nvPr/>
        </p:nvSpPr>
        <p:spPr>
          <a:xfrm>
            <a:off x="8239760" y="1216025"/>
            <a:ext cx="3196590" cy="477901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7997825" y="982345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4</a:t>
            </a:r>
            <a:endParaRPr lang="en-US" altLang="zh-CN"/>
          </a:p>
        </p:txBody>
      </p:sp>
      <p:sp>
        <p:nvSpPr>
          <p:cNvPr id="26" name="矩形 25"/>
          <p:cNvSpPr/>
          <p:nvPr/>
        </p:nvSpPr>
        <p:spPr>
          <a:xfrm>
            <a:off x="8470900" y="6101080"/>
            <a:ext cx="502285" cy="224155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8242935" y="5927725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5</a:t>
            </a:r>
            <a:endParaRPr lang="en-US" altLang="zh-CN"/>
          </a:p>
        </p:txBody>
      </p:sp>
      <p:sp>
        <p:nvSpPr>
          <p:cNvPr id="2" name="矩形标注 1"/>
          <p:cNvSpPr/>
          <p:nvPr/>
        </p:nvSpPr>
        <p:spPr>
          <a:xfrm>
            <a:off x="9626600" y="4114800"/>
            <a:ext cx="1074420" cy="326390"/>
          </a:xfrm>
          <a:prstGeom prst="wedgeRectCallout">
            <a:avLst>
              <a:gd name="adj1" fmla="val -75000"/>
              <a:gd name="adj2" fmla="val 116731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1200"/>
              <a:t>门店照片</a:t>
            </a:r>
            <a:endParaRPr lang="zh-CN" altLang="en-US" sz="1200"/>
          </a:p>
        </p:txBody>
      </p:sp>
      <p:sp>
        <p:nvSpPr>
          <p:cNvPr id="3" name="矩形标注 2"/>
          <p:cNvSpPr/>
          <p:nvPr/>
        </p:nvSpPr>
        <p:spPr>
          <a:xfrm>
            <a:off x="9626600" y="3289300"/>
            <a:ext cx="1074420" cy="326390"/>
          </a:xfrm>
          <a:prstGeom prst="wedgeRectCallout">
            <a:avLst>
              <a:gd name="adj1" fmla="val -75000"/>
              <a:gd name="adj2" fmla="val 116731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1200"/>
              <a:t>结算信息</a:t>
            </a:r>
            <a:endParaRPr lang="zh-CN" altLang="en-US" sz="1200"/>
          </a:p>
        </p:txBody>
      </p:sp>
      <p:sp>
        <p:nvSpPr>
          <p:cNvPr id="28" name="矩形标注 27"/>
          <p:cNvSpPr/>
          <p:nvPr/>
        </p:nvSpPr>
        <p:spPr>
          <a:xfrm>
            <a:off x="9626600" y="2348865"/>
            <a:ext cx="1074420" cy="326390"/>
          </a:xfrm>
          <a:prstGeom prst="wedgeRectCallout">
            <a:avLst>
              <a:gd name="adj1" fmla="val -75000"/>
              <a:gd name="adj2" fmla="val 116731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1200"/>
              <a:t>营业者信息</a:t>
            </a:r>
            <a:endParaRPr lang="zh-CN" altLang="en-US" sz="1200"/>
          </a:p>
        </p:txBody>
      </p:sp>
      <p:sp>
        <p:nvSpPr>
          <p:cNvPr id="29" name="矩形标注 28"/>
          <p:cNvSpPr/>
          <p:nvPr/>
        </p:nvSpPr>
        <p:spPr>
          <a:xfrm>
            <a:off x="9626600" y="1409065"/>
            <a:ext cx="1074420" cy="326390"/>
          </a:xfrm>
          <a:prstGeom prst="wedgeRectCallout">
            <a:avLst>
              <a:gd name="adj1" fmla="val -75000"/>
              <a:gd name="adj2" fmla="val 116731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1200"/>
              <a:t>营业信息</a:t>
            </a:r>
            <a:endParaRPr lang="zh-CN" altLang="en-US" sz="12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商户入网未完成</a:t>
            </a:r>
            <a:r>
              <a:rPr lang="en-US" altLang="zh-CN"/>
              <a:t>——</a:t>
            </a:r>
            <a:r>
              <a:rPr lang="zh-CN" altLang="en-US"/>
              <a:t>在草稿箱继续进件</a:t>
            </a:r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97535" y="986790"/>
            <a:ext cx="6448425" cy="2894330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grpSp>
        <p:nvGrpSpPr>
          <p:cNvPr id="12" name="组合 11"/>
          <p:cNvGrpSpPr/>
          <p:nvPr/>
        </p:nvGrpSpPr>
        <p:grpSpPr>
          <a:xfrm>
            <a:off x="7978140" y="717550"/>
            <a:ext cx="3779520" cy="5638800"/>
            <a:chOff x="12708" y="1442"/>
            <a:chExt cx="5952" cy="8880"/>
          </a:xfrm>
        </p:grpSpPr>
        <p:sp>
          <p:nvSpPr>
            <p:cNvPr id="11" name="矩形 10"/>
            <p:cNvSpPr/>
            <p:nvPr/>
          </p:nvSpPr>
          <p:spPr>
            <a:xfrm>
              <a:off x="12708" y="1442"/>
              <a:ext cx="5952" cy="888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12850" y="1544"/>
              <a:ext cx="5668" cy="8675"/>
              <a:chOff x="13018" y="1664"/>
              <a:chExt cx="5668" cy="8675"/>
            </a:xfrm>
          </p:grpSpPr>
          <p:pic>
            <p:nvPicPr>
              <p:cNvPr id="5" name="图片 4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3018" y="1664"/>
                <a:ext cx="5669" cy="2366"/>
              </a:xfrm>
              <a:prstGeom prst="rect">
                <a:avLst/>
              </a:prstGeom>
            </p:spPr>
          </p:pic>
          <p:pic>
            <p:nvPicPr>
              <p:cNvPr id="6" name="图片 5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3018" y="4012"/>
                <a:ext cx="5669" cy="1627"/>
              </a:xfrm>
              <a:prstGeom prst="rect">
                <a:avLst/>
              </a:prstGeom>
            </p:spPr>
          </p:pic>
          <p:pic>
            <p:nvPicPr>
              <p:cNvPr id="7" name="图片 6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3018" y="5649"/>
                <a:ext cx="5669" cy="1362"/>
              </a:xfrm>
              <a:prstGeom prst="rect">
                <a:avLst/>
              </a:prstGeom>
            </p:spPr>
          </p:pic>
          <p:pic>
            <p:nvPicPr>
              <p:cNvPr id="8" name="图片 7"/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3018" y="7019"/>
                <a:ext cx="5669" cy="2138"/>
              </a:xfrm>
              <a:prstGeom prst="rect">
                <a:avLst/>
              </a:prstGeom>
            </p:spPr>
          </p:pic>
          <p:pic>
            <p:nvPicPr>
              <p:cNvPr id="9" name="图片 8"/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3018" y="9147"/>
                <a:ext cx="5669" cy="1193"/>
              </a:xfrm>
              <a:prstGeom prst="rect">
                <a:avLst/>
              </a:prstGeom>
            </p:spPr>
          </p:pic>
        </p:grpSp>
      </p:grpSp>
      <p:sp>
        <p:nvSpPr>
          <p:cNvPr id="23" name="文本框 22"/>
          <p:cNvSpPr txBox="1"/>
          <p:nvPr/>
        </p:nvSpPr>
        <p:spPr>
          <a:xfrm>
            <a:off x="7936548" y="6401435"/>
            <a:ext cx="3870960" cy="31940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p>
            <a:pPr algn="ctr"/>
            <a:r>
              <a:rPr lang="zh-CN" altLang="en-US" sz="1400"/>
              <a:t>填写商户入网信息</a:t>
            </a:r>
            <a:endParaRPr lang="zh-CN" altLang="en-US" sz="1400"/>
          </a:p>
        </p:txBody>
      </p:sp>
      <p:sp>
        <p:nvSpPr>
          <p:cNvPr id="17" name="矩形 16"/>
          <p:cNvSpPr/>
          <p:nvPr/>
        </p:nvSpPr>
        <p:spPr>
          <a:xfrm>
            <a:off x="2612390" y="906145"/>
            <a:ext cx="502285" cy="42799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484505" y="1779905"/>
            <a:ext cx="715010" cy="33655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2378075" y="762635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1</a:t>
            </a:r>
            <a:endParaRPr lang="en-US" altLang="zh-CN"/>
          </a:p>
        </p:txBody>
      </p:sp>
      <p:sp>
        <p:nvSpPr>
          <p:cNvPr id="20" name="椭圆 19"/>
          <p:cNvSpPr/>
          <p:nvPr/>
        </p:nvSpPr>
        <p:spPr>
          <a:xfrm>
            <a:off x="325755" y="1621155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2</a:t>
            </a:r>
            <a:endParaRPr lang="en-US" altLang="zh-CN"/>
          </a:p>
        </p:txBody>
      </p:sp>
      <p:sp>
        <p:nvSpPr>
          <p:cNvPr id="13" name="矩形 12"/>
          <p:cNvSpPr/>
          <p:nvPr/>
        </p:nvSpPr>
        <p:spPr>
          <a:xfrm>
            <a:off x="6249035" y="2653665"/>
            <a:ext cx="252000" cy="25200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6015355" y="2433955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3</a:t>
            </a:r>
            <a:endParaRPr lang="en-US" altLang="zh-CN"/>
          </a:p>
        </p:txBody>
      </p:sp>
      <p:cxnSp>
        <p:nvCxnSpPr>
          <p:cNvPr id="16" name="肘形连接符 15"/>
          <p:cNvCxnSpPr/>
          <p:nvPr/>
        </p:nvCxnSpPr>
        <p:spPr>
          <a:xfrm flipV="1">
            <a:off x="6408420" y="2179320"/>
            <a:ext cx="1485900" cy="489585"/>
          </a:xfrm>
          <a:prstGeom prst="bentConnector3">
            <a:avLst>
              <a:gd name="adj1" fmla="val 1837"/>
            </a:avLst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矩形 23"/>
          <p:cNvSpPr/>
          <p:nvPr/>
        </p:nvSpPr>
        <p:spPr>
          <a:xfrm>
            <a:off x="8537575" y="6104255"/>
            <a:ext cx="362585" cy="252095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8349615" y="5939790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5</a:t>
            </a:r>
            <a:endParaRPr lang="en-US" altLang="zh-CN"/>
          </a:p>
        </p:txBody>
      </p:sp>
      <p:sp>
        <p:nvSpPr>
          <p:cNvPr id="25" name="矩形 24"/>
          <p:cNvSpPr/>
          <p:nvPr/>
        </p:nvSpPr>
        <p:spPr>
          <a:xfrm>
            <a:off x="8285480" y="1114425"/>
            <a:ext cx="3141345" cy="4666615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8074025" y="967105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4</a:t>
            </a:r>
            <a:endParaRPr lang="en-US" altLang="zh-CN"/>
          </a:p>
        </p:txBody>
      </p:sp>
      <p:sp>
        <p:nvSpPr>
          <p:cNvPr id="26" name="文本框 25"/>
          <p:cNvSpPr txBox="1"/>
          <p:nvPr/>
        </p:nvSpPr>
        <p:spPr>
          <a:xfrm>
            <a:off x="548640" y="4114800"/>
            <a:ext cx="6522720" cy="5835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p>
            <a:r>
              <a:rPr lang="zh-CN" altLang="en-US" sz="1600" b="1"/>
              <a:t>操作路径：①点击【</a:t>
            </a:r>
            <a:r>
              <a:rPr lang="zh-CN" altLang="en-US" sz="1600"/>
              <a:t>商户管理】；②点击【草稿箱】；③找到要继续进件的商户点击【修改】；④按照要求填写完整商户信息；⑤点击【提交】</a:t>
            </a:r>
            <a:endParaRPr lang="zh-CN" altLang="en-US" sz="16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商户审核状态</a:t>
            </a:r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10360" y="877570"/>
            <a:ext cx="8970645" cy="3723640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6" name="矩形 5"/>
          <p:cNvSpPr/>
          <p:nvPr/>
        </p:nvSpPr>
        <p:spPr>
          <a:xfrm>
            <a:off x="4417695" y="761365"/>
            <a:ext cx="715010" cy="61200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4258945" y="602615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1</a:t>
            </a:r>
            <a:endParaRPr lang="en-US" altLang="zh-CN"/>
          </a:p>
        </p:txBody>
      </p:sp>
      <p:sp>
        <p:nvSpPr>
          <p:cNvPr id="7" name="矩形 6"/>
          <p:cNvSpPr/>
          <p:nvPr/>
        </p:nvSpPr>
        <p:spPr>
          <a:xfrm>
            <a:off x="1559560" y="1269365"/>
            <a:ext cx="1522095" cy="35306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1398905" y="1095375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2</a:t>
            </a:r>
            <a:endParaRPr lang="en-US" altLang="zh-CN"/>
          </a:p>
        </p:txBody>
      </p:sp>
      <p:sp>
        <p:nvSpPr>
          <p:cNvPr id="10" name="矩形 9"/>
          <p:cNvSpPr/>
          <p:nvPr/>
        </p:nvSpPr>
        <p:spPr>
          <a:xfrm>
            <a:off x="8803640" y="3271520"/>
            <a:ext cx="530860" cy="1022985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8612505" y="3066415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3</a:t>
            </a:r>
            <a:endParaRPr lang="en-US" altLang="zh-CN"/>
          </a:p>
        </p:txBody>
      </p:sp>
      <p:sp>
        <p:nvSpPr>
          <p:cNvPr id="19" name="文本框 18"/>
          <p:cNvSpPr txBox="1"/>
          <p:nvPr/>
        </p:nvSpPr>
        <p:spPr>
          <a:xfrm>
            <a:off x="1600835" y="4632960"/>
            <a:ext cx="9001125" cy="5835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p>
            <a:pPr algn="l"/>
            <a:r>
              <a:rPr lang="zh-CN" altLang="en-US" sz="1600"/>
              <a:t>操作路径：①点击【商户管理】，②进入商户入网页查询到商户，③可以看到个商户的任务状态，【审核拒绝】或是【审核成功】</a:t>
            </a:r>
            <a:endParaRPr lang="zh-CN" altLang="en-US" sz="1600"/>
          </a:p>
        </p:txBody>
      </p:sp>
      <p:sp>
        <p:nvSpPr>
          <p:cNvPr id="18" name="文本框 17"/>
          <p:cNvSpPr txBox="1"/>
          <p:nvPr/>
        </p:nvSpPr>
        <p:spPr>
          <a:xfrm>
            <a:off x="4923790" y="5266690"/>
            <a:ext cx="5652770" cy="1383665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p>
            <a:r>
              <a:rPr lang="zh-CN" altLang="en-US" sz="1400" dirty="0">
                <a:latin typeface="+mn-ea"/>
              </a:rPr>
              <a:t>审核状态说明：</a:t>
            </a:r>
            <a:endParaRPr lang="zh-CN" altLang="en-US" sz="1400" dirty="0">
              <a:latin typeface="+mn-ea"/>
            </a:endParaRPr>
          </a:p>
          <a:p>
            <a:r>
              <a:rPr lang="zh-CN" altLang="en-US" sz="1400" dirty="0">
                <a:latin typeface="+mn-ea"/>
              </a:rPr>
              <a:t>提交失败</a:t>
            </a:r>
            <a:r>
              <a:rPr lang="en-US" altLang="zh-CN" sz="1400" dirty="0">
                <a:latin typeface="+mn-ea"/>
              </a:rPr>
              <a:t>——</a:t>
            </a:r>
            <a:r>
              <a:rPr lang="zh-CN" altLang="en-US" sz="1400" dirty="0">
                <a:latin typeface="+mn-ea"/>
              </a:rPr>
              <a:t>营业执照或者银行卡的问题</a:t>
            </a:r>
            <a:endParaRPr lang="zh-CN" altLang="en-US" sz="1400" dirty="0">
              <a:latin typeface="+mn-ea"/>
            </a:endParaRPr>
          </a:p>
          <a:p>
            <a:r>
              <a:rPr lang="zh-CN" altLang="en-US" sz="1400" dirty="0">
                <a:latin typeface="+mn-ea"/>
              </a:rPr>
              <a:t>自动审核</a:t>
            </a:r>
            <a:r>
              <a:rPr lang="en-US" altLang="zh-CN" sz="1400" dirty="0">
                <a:latin typeface="+mn-ea"/>
              </a:rPr>
              <a:t>——</a:t>
            </a:r>
            <a:r>
              <a:rPr lang="zh-CN" altLang="en-US" sz="1400" dirty="0">
                <a:latin typeface="+mn-ea"/>
              </a:rPr>
              <a:t>系统自动审核通过</a:t>
            </a:r>
            <a:endParaRPr lang="zh-CN" altLang="en-US" sz="1400" dirty="0">
              <a:latin typeface="+mn-ea"/>
            </a:endParaRPr>
          </a:p>
          <a:p>
            <a:r>
              <a:rPr lang="zh-CN" altLang="en-US" sz="1400" dirty="0">
                <a:latin typeface="+mn-ea"/>
              </a:rPr>
              <a:t>审核失败</a:t>
            </a:r>
            <a:r>
              <a:rPr lang="en-US" altLang="zh-CN" sz="1400" dirty="0">
                <a:latin typeface="+mn-ea"/>
              </a:rPr>
              <a:t>——</a:t>
            </a:r>
            <a:r>
              <a:rPr lang="zh-CN" altLang="en-US" sz="1400" dirty="0">
                <a:latin typeface="+mn-ea"/>
              </a:rPr>
              <a:t>系统审核失败或者人工审核失败，可修改资料</a:t>
            </a:r>
            <a:endParaRPr lang="zh-CN" altLang="en-US" sz="1400" dirty="0">
              <a:latin typeface="+mn-ea"/>
            </a:endParaRPr>
          </a:p>
          <a:p>
            <a:r>
              <a:rPr lang="zh-CN" altLang="en-US" sz="1400" dirty="0">
                <a:latin typeface="+mn-ea"/>
              </a:rPr>
              <a:t>审核拒绝</a:t>
            </a:r>
            <a:r>
              <a:rPr lang="en-US" altLang="zh-CN" sz="1400" dirty="0">
                <a:latin typeface="+mn-ea"/>
              </a:rPr>
              <a:t>——</a:t>
            </a:r>
            <a:r>
              <a:rPr lang="zh-CN" altLang="en-US" sz="1400" dirty="0">
                <a:latin typeface="+mn-ea"/>
              </a:rPr>
              <a:t>审核拒绝不可再修改，只能重新录入</a:t>
            </a:r>
            <a:endParaRPr lang="zh-CN" altLang="en-US" sz="1400" dirty="0">
              <a:latin typeface="+mn-ea"/>
            </a:endParaRPr>
          </a:p>
          <a:p>
            <a:r>
              <a:rPr lang="zh-CN" altLang="en-US" sz="1400" dirty="0">
                <a:latin typeface="+mn-ea"/>
              </a:rPr>
              <a:t>审核成功</a:t>
            </a:r>
            <a:r>
              <a:rPr lang="en-US" altLang="zh-CN" sz="1400" dirty="0">
                <a:latin typeface="+mn-ea"/>
              </a:rPr>
              <a:t>——</a:t>
            </a:r>
            <a:r>
              <a:rPr lang="zh-CN" altLang="en-US" sz="1400" dirty="0">
                <a:latin typeface="+mn-ea"/>
              </a:rPr>
              <a:t>人工审核通过</a:t>
            </a:r>
            <a:endParaRPr lang="zh-CN" altLang="en-US" sz="1400" dirty="0">
              <a:latin typeface="+mn-ea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716280" y="1997075"/>
            <a:ext cx="10478135" cy="23069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3200"/>
              <a:t>当完成商户信息（</a:t>
            </a:r>
            <a:r>
              <a:rPr lang="zh-CN" altLang="en-US" sz="3200">
                <a:sym typeface="+mn-ea"/>
              </a:rPr>
              <a:t>营业信息、经营者信息、结算信息、店铺信息）的填写，并确认提交过后，提交成功则代表进入系统审核状态，接下来就可以为商户做商户配置啦。</a:t>
            </a:r>
            <a:endParaRPr lang="zh-CN" altLang="en-US" sz="32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3875" y="1266825"/>
            <a:ext cx="8671560" cy="3606165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商户配置（费率、机具绑定、微信商户意愿确认）</a:t>
            </a:r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523875" y="2029460"/>
            <a:ext cx="1156970" cy="35306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363220" y="1855470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2</a:t>
            </a:r>
            <a:endParaRPr lang="en-US" altLang="zh-CN"/>
          </a:p>
        </p:txBody>
      </p:sp>
      <p:sp>
        <p:nvSpPr>
          <p:cNvPr id="6" name="矩形 5"/>
          <p:cNvSpPr/>
          <p:nvPr/>
        </p:nvSpPr>
        <p:spPr>
          <a:xfrm>
            <a:off x="3379470" y="1172845"/>
            <a:ext cx="700405" cy="611505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3141345" y="1013460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1</a:t>
            </a:r>
            <a:endParaRPr lang="en-US" altLang="zh-CN"/>
          </a:p>
        </p:txBody>
      </p:sp>
      <p:sp>
        <p:nvSpPr>
          <p:cNvPr id="10" name="矩形 9"/>
          <p:cNvSpPr/>
          <p:nvPr/>
        </p:nvSpPr>
        <p:spPr>
          <a:xfrm>
            <a:off x="2370455" y="1784350"/>
            <a:ext cx="6567805" cy="112395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2208530" y="1677670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3</a:t>
            </a:r>
            <a:endParaRPr lang="en-US" altLang="zh-CN"/>
          </a:p>
        </p:txBody>
      </p:sp>
      <p:sp>
        <p:nvSpPr>
          <p:cNvPr id="12" name="矩形 11"/>
          <p:cNvSpPr/>
          <p:nvPr/>
        </p:nvSpPr>
        <p:spPr>
          <a:xfrm>
            <a:off x="8069580" y="3538220"/>
            <a:ext cx="868680" cy="433705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7898765" y="3315335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4</a:t>
            </a:r>
            <a:endParaRPr lang="en-US" altLang="zh-CN"/>
          </a:p>
        </p:txBody>
      </p:sp>
      <p:sp>
        <p:nvSpPr>
          <p:cNvPr id="24" name="文本框 23"/>
          <p:cNvSpPr txBox="1"/>
          <p:nvPr/>
        </p:nvSpPr>
        <p:spPr>
          <a:xfrm>
            <a:off x="523875" y="5123815"/>
            <a:ext cx="8671560" cy="5835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p>
            <a:pPr algn="l"/>
            <a:r>
              <a:rPr lang="zh-CN" altLang="en-US" sz="1600" b="1"/>
              <a:t>操作路径：</a:t>
            </a:r>
            <a:r>
              <a:rPr lang="zh-CN" altLang="en-US" sz="1600"/>
              <a:t>①点击【商户管理】；②点击【商户明细】；③可以根据筛选条件进行查找；④依次做【产品配置】【微信商户意愿确认】【绑定】设备</a:t>
            </a:r>
            <a:endParaRPr lang="zh-CN" altLang="en-US" sz="1600"/>
          </a:p>
        </p:txBody>
      </p:sp>
      <p:cxnSp>
        <p:nvCxnSpPr>
          <p:cNvPr id="3" name="直接箭头连接符 2"/>
          <p:cNvCxnSpPr/>
          <p:nvPr/>
        </p:nvCxnSpPr>
        <p:spPr>
          <a:xfrm>
            <a:off x="8938260" y="3720465"/>
            <a:ext cx="692150" cy="0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9630410" y="3535680"/>
            <a:ext cx="2256790" cy="203009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285750" indent="-285750">
              <a:buFont typeface="Arial" panose="020B0604020202020204" pitchFamily="34" charset="0"/>
              <a:buChar char="•"/>
            </a:pPr>
            <a:r>
              <a:rPr lang="zh-CN" altLang="en-US" sz="1400"/>
              <a:t>产品配置：配置微信、支付宝或银行卡</a:t>
            </a:r>
            <a:r>
              <a:rPr lang="en-US" altLang="zh-CN" sz="1400"/>
              <a:t>/</a:t>
            </a:r>
            <a:r>
              <a:rPr lang="zh-CN" altLang="en-US" sz="1400"/>
              <a:t>银联二维码费率；</a:t>
            </a:r>
            <a:endParaRPr lang="zh-CN" altLang="en-US" sz="140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CN" altLang="en-US" sz="1400"/>
              <a:t>解绑：解绑机具</a:t>
            </a:r>
            <a:endParaRPr lang="zh-CN" altLang="en-US" sz="140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CN" altLang="en-US" sz="1400"/>
              <a:t>绑定：为新入网商户绑定机具</a:t>
            </a:r>
            <a:endParaRPr lang="zh-CN" altLang="en-US" sz="140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CN" altLang="en-US" sz="1400"/>
              <a:t>微信商户意愿确认：确认成功后商户才能使用微信支付收款</a:t>
            </a:r>
            <a:endParaRPr lang="zh-CN" altLang="en-US" sz="14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【产品配置】</a:t>
            </a:r>
            <a:r>
              <a:rPr lang="en-US" altLang="zh-CN"/>
              <a:t>——</a:t>
            </a:r>
            <a:r>
              <a:rPr lang="zh-CN" altLang="en-US"/>
              <a:t>费率配置</a:t>
            </a:r>
            <a:r>
              <a:rPr lang="en-US" altLang="zh-CN"/>
              <a:t>&amp;</a:t>
            </a:r>
            <a:r>
              <a:rPr lang="zh-CN" altLang="en-US"/>
              <a:t>结算方式配置</a:t>
            </a:r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80515" y="1181100"/>
            <a:ext cx="8657747" cy="3600000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矩形 6"/>
          <p:cNvSpPr/>
          <p:nvPr/>
        </p:nvSpPr>
        <p:spPr>
          <a:xfrm>
            <a:off x="1534795" y="1941195"/>
            <a:ext cx="1156970" cy="35306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1374140" y="1767205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2</a:t>
            </a:r>
            <a:endParaRPr lang="en-US" altLang="zh-CN"/>
          </a:p>
        </p:txBody>
      </p:sp>
      <p:sp>
        <p:nvSpPr>
          <p:cNvPr id="6" name="矩形 5"/>
          <p:cNvSpPr/>
          <p:nvPr/>
        </p:nvSpPr>
        <p:spPr>
          <a:xfrm>
            <a:off x="4467225" y="1080135"/>
            <a:ext cx="700405" cy="611505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4900930" y="920750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1</a:t>
            </a:r>
            <a:endParaRPr lang="en-US" altLang="zh-CN"/>
          </a:p>
        </p:txBody>
      </p:sp>
      <p:sp>
        <p:nvSpPr>
          <p:cNvPr id="10" name="矩形 9"/>
          <p:cNvSpPr/>
          <p:nvPr/>
        </p:nvSpPr>
        <p:spPr>
          <a:xfrm>
            <a:off x="3331845" y="1941195"/>
            <a:ext cx="3255010" cy="283972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3190875" y="1767205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3</a:t>
            </a:r>
            <a:endParaRPr lang="en-US" altLang="zh-CN"/>
          </a:p>
        </p:txBody>
      </p:sp>
      <p:sp>
        <p:nvSpPr>
          <p:cNvPr id="24" name="文本框 23"/>
          <p:cNvSpPr txBox="1"/>
          <p:nvPr/>
        </p:nvSpPr>
        <p:spPr>
          <a:xfrm>
            <a:off x="1584960" y="5019675"/>
            <a:ext cx="8671560" cy="5835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p>
            <a:pPr algn="l"/>
            <a:r>
              <a:rPr lang="zh-CN" altLang="en-US" sz="1600" b="1"/>
              <a:t>操作路径</a:t>
            </a:r>
            <a:r>
              <a:rPr lang="zh-CN" altLang="en-US" sz="1600"/>
              <a:t>：①点击【商户管理】；②点击【商户明细】，找到要做产品配置的商户，点击【产品配置】；③进行费率配置和结算方式配置。</a:t>
            </a:r>
            <a:endParaRPr lang="zh-CN" altLang="en-US" sz="160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【绑定】</a:t>
            </a:r>
            <a:r>
              <a:rPr lang="en-US" altLang="zh-CN"/>
              <a:t>——</a:t>
            </a:r>
            <a:r>
              <a:rPr lang="zh-CN" altLang="en-US"/>
              <a:t>设备绑定</a:t>
            </a:r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9705" y="1774825"/>
            <a:ext cx="5760000" cy="2584929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9830" y="1774825"/>
            <a:ext cx="5760000" cy="2584929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24" name="文本框 23"/>
          <p:cNvSpPr txBox="1"/>
          <p:nvPr/>
        </p:nvSpPr>
        <p:spPr>
          <a:xfrm>
            <a:off x="292100" y="4612005"/>
            <a:ext cx="11591925" cy="5835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p>
            <a:pPr algn="l"/>
            <a:r>
              <a:rPr lang="zh-CN" altLang="en-US" sz="1600" b="1"/>
              <a:t>操作路径：</a:t>
            </a:r>
            <a:r>
              <a:rPr lang="zh-CN" altLang="en-US" sz="1600"/>
              <a:t>①点击【商户管理】；②点击【商户明细】；③可以根据条件筛选出要绑定设备的商户；④点击【绑定】；⑤输入要绑定的设备</a:t>
            </a:r>
            <a:r>
              <a:rPr lang="en-US" altLang="zh-CN" sz="1600"/>
              <a:t>sn</a:t>
            </a:r>
            <a:r>
              <a:rPr lang="zh-CN" altLang="en-US" sz="1600"/>
              <a:t>号；⑥点击【确认】</a:t>
            </a:r>
            <a:endParaRPr lang="zh-CN" altLang="en-US" sz="1600"/>
          </a:p>
        </p:txBody>
      </p:sp>
      <p:sp>
        <p:nvSpPr>
          <p:cNvPr id="10" name="矩形 9"/>
          <p:cNvSpPr/>
          <p:nvPr/>
        </p:nvSpPr>
        <p:spPr>
          <a:xfrm>
            <a:off x="123190" y="2205990"/>
            <a:ext cx="762635" cy="32258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5459730" y="3503930"/>
            <a:ext cx="396875" cy="18000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0" y="1971675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2</a:t>
            </a:r>
            <a:endParaRPr lang="en-US" altLang="zh-CN"/>
          </a:p>
        </p:txBody>
      </p:sp>
      <p:sp>
        <p:nvSpPr>
          <p:cNvPr id="7" name="矩形 6"/>
          <p:cNvSpPr/>
          <p:nvPr/>
        </p:nvSpPr>
        <p:spPr>
          <a:xfrm>
            <a:off x="1946910" y="1642110"/>
            <a:ext cx="534035" cy="443865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5202555" y="3274060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4</a:t>
            </a:r>
            <a:endParaRPr lang="en-US" altLang="zh-CN"/>
          </a:p>
        </p:txBody>
      </p:sp>
      <p:sp>
        <p:nvSpPr>
          <p:cNvPr id="11" name="椭圆 10"/>
          <p:cNvSpPr/>
          <p:nvPr/>
        </p:nvSpPr>
        <p:spPr>
          <a:xfrm>
            <a:off x="1753235" y="1478915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1</a:t>
            </a:r>
            <a:endParaRPr lang="en-US" altLang="zh-CN"/>
          </a:p>
        </p:txBody>
      </p:sp>
      <p:sp>
        <p:nvSpPr>
          <p:cNvPr id="9" name="矩形 8"/>
          <p:cNvSpPr/>
          <p:nvPr/>
        </p:nvSpPr>
        <p:spPr>
          <a:xfrm>
            <a:off x="8294370" y="3215005"/>
            <a:ext cx="1676400" cy="239395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8082915" y="2984500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5</a:t>
            </a:r>
            <a:endParaRPr lang="en-US" altLang="zh-CN"/>
          </a:p>
        </p:txBody>
      </p:sp>
      <p:sp>
        <p:nvSpPr>
          <p:cNvPr id="13" name="矩形 12"/>
          <p:cNvSpPr/>
          <p:nvPr/>
        </p:nvSpPr>
        <p:spPr>
          <a:xfrm>
            <a:off x="9702165" y="3494405"/>
            <a:ext cx="457835" cy="26670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9505315" y="3416300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6</a:t>
            </a:r>
            <a:endParaRPr lang="en-US" altLang="zh-CN"/>
          </a:p>
        </p:txBody>
      </p:sp>
      <p:sp>
        <p:nvSpPr>
          <p:cNvPr id="15" name="矩形 14"/>
          <p:cNvSpPr/>
          <p:nvPr/>
        </p:nvSpPr>
        <p:spPr>
          <a:xfrm>
            <a:off x="1307465" y="2459355"/>
            <a:ext cx="4418965" cy="757555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1214755" y="2181860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3</a:t>
            </a:r>
            <a:endParaRPr lang="en-US" altLang="zh-CN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微信商户意愿确认</a:t>
            </a:r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72835" y="1774825"/>
            <a:ext cx="5760085" cy="2584450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" name="文本框 1"/>
          <p:cNvSpPr txBox="1"/>
          <p:nvPr/>
        </p:nvSpPr>
        <p:spPr>
          <a:xfrm>
            <a:off x="352425" y="4612005"/>
            <a:ext cx="11427460" cy="5835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p>
            <a:pPr algn="l"/>
            <a:r>
              <a:rPr lang="zh-CN" altLang="en-US" sz="1600" b="1"/>
              <a:t>操作路径：</a:t>
            </a:r>
            <a:r>
              <a:rPr lang="zh-CN" altLang="en-US" sz="1600"/>
              <a:t>①点击【商户管理】；②点击【商户明细】；③可以根据条件筛选出要做微信商户意愿确认的商户；④点击【微信商户意愿确认】；⑤</a:t>
            </a:r>
            <a:r>
              <a:rPr lang="zh-CN" altLang="en-US" sz="1600">
                <a:sym typeface="+mn-ea"/>
              </a:rPr>
              <a:t>让商户法人使用微信扫描小程序码进行二次认证。</a:t>
            </a:r>
            <a:endParaRPr lang="zh-CN" altLang="en-US" sz="160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705" y="1774825"/>
            <a:ext cx="5760000" cy="2584929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10" name="矩形 9"/>
          <p:cNvSpPr/>
          <p:nvPr/>
        </p:nvSpPr>
        <p:spPr>
          <a:xfrm>
            <a:off x="123190" y="2205990"/>
            <a:ext cx="762635" cy="32258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5276850" y="3625850"/>
            <a:ext cx="396875" cy="132715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0" y="1971675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2</a:t>
            </a:r>
            <a:endParaRPr lang="en-US" altLang="zh-CN"/>
          </a:p>
        </p:txBody>
      </p:sp>
      <p:sp>
        <p:nvSpPr>
          <p:cNvPr id="13" name="矩形 12"/>
          <p:cNvSpPr/>
          <p:nvPr/>
        </p:nvSpPr>
        <p:spPr>
          <a:xfrm>
            <a:off x="1946910" y="1642110"/>
            <a:ext cx="534035" cy="443865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5019675" y="3441700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4</a:t>
            </a:r>
            <a:endParaRPr lang="en-US" altLang="zh-CN"/>
          </a:p>
        </p:txBody>
      </p:sp>
      <p:sp>
        <p:nvSpPr>
          <p:cNvPr id="15" name="椭圆 14"/>
          <p:cNvSpPr/>
          <p:nvPr/>
        </p:nvSpPr>
        <p:spPr>
          <a:xfrm>
            <a:off x="1753235" y="1478915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1</a:t>
            </a:r>
            <a:endParaRPr lang="en-US" altLang="zh-CN"/>
          </a:p>
        </p:txBody>
      </p:sp>
      <p:sp>
        <p:nvSpPr>
          <p:cNvPr id="16" name="矩形 15"/>
          <p:cNvSpPr/>
          <p:nvPr/>
        </p:nvSpPr>
        <p:spPr>
          <a:xfrm>
            <a:off x="1307465" y="2459355"/>
            <a:ext cx="4418965" cy="757555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1214755" y="2181860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3</a:t>
            </a:r>
            <a:endParaRPr lang="en-US" altLang="zh-CN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95325" y="1717675"/>
            <a:ext cx="10478135" cy="28613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2400"/>
              <a:t>经过以上几个步骤：商户入网，费率</a:t>
            </a:r>
            <a:r>
              <a:rPr lang="en-US" altLang="zh-CN" sz="2400"/>
              <a:t>/</a:t>
            </a:r>
            <a:r>
              <a:rPr lang="zh-CN" altLang="en-US" sz="2400"/>
              <a:t>结算方式配置，机具绑定，微信商户意愿确认之后，代表整个商户入网流程已经基本完成，这个时候商户就可以进行交易啦。</a:t>
            </a:r>
            <a:endParaRPr lang="zh-CN" altLang="en-US" sz="2400"/>
          </a:p>
          <a:p>
            <a:pPr>
              <a:lnSpc>
                <a:spcPct val="150000"/>
              </a:lnSpc>
            </a:pPr>
            <a:r>
              <a:rPr lang="zh-CN" altLang="en-US" sz="2400"/>
              <a:t>注意：还有一个人工审核环节，人工审核通过则可继续交易，如果人工审核未通过，请根据审核被拒原因进行修改。</a:t>
            </a:r>
            <a:endParaRPr lang="zh-CN" altLang="en-US" sz="240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标题 7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补充：设备解绑流程</a:t>
            </a:r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85230" y="1774825"/>
            <a:ext cx="5760000" cy="2584929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705" y="1774825"/>
            <a:ext cx="5760000" cy="2584929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10" name="矩形 9"/>
          <p:cNvSpPr/>
          <p:nvPr/>
        </p:nvSpPr>
        <p:spPr>
          <a:xfrm>
            <a:off x="123190" y="2205990"/>
            <a:ext cx="762635" cy="32258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5109210" y="3519170"/>
            <a:ext cx="396875" cy="18000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0" y="1971675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2</a:t>
            </a:r>
            <a:endParaRPr lang="en-US" altLang="zh-CN"/>
          </a:p>
        </p:txBody>
      </p:sp>
      <p:sp>
        <p:nvSpPr>
          <p:cNvPr id="13" name="矩形 12"/>
          <p:cNvSpPr/>
          <p:nvPr/>
        </p:nvSpPr>
        <p:spPr>
          <a:xfrm>
            <a:off x="1946910" y="1642110"/>
            <a:ext cx="534035" cy="443865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4852035" y="3289300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4</a:t>
            </a:r>
            <a:endParaRPr lang="en-US" altLang="zh-CN"/>
          </a:p>
        </p:txBody>
      </p:sp>
      <p:sp>
        <p:nvSpPr>
          <p:cNvPr id="15" name="椭圆 14"/>
          <p:cNvSpPr/>
          <p:nvPr/>
        </p:nvSpPr>
        <p:spPr>
          <a:xfrm>
            <a:off x="1753235" y="1478915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1</a:t>
            </a:r>
            <a:endParaRPr lang="en-US" altLang="zh-CN"/>
          </a:p>
        </p:txBody>
      </p:sp>
      <p:sp>
        <p:nvSpPr>
          <p:cNvPr id="16" name="矩形 15"/>
          <p:cNvSpPr/>
          <p:nvPr/>
        </p:nvSpPr>
        <p:spPr>
          <a:xfrm>
            <a:off x="1307465" y="2459355"/>
            <a:ext cx="4418965" cy="757555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1214755" y="2181860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3</a:t>
            </a:r>
            <a:endParaRPr lang="en-US" altLang="zh-CN"/>
          </a:p>
        </p:txBody>
      </p:sp>
      <p:sp>
        <p:nvSpPr>
          <p:cNvPr id="18" name="矩形 17"/>
          <p:cNvSpPr/>
          <p:nvPr/>
        </p:nvSpPr>
        <p:spPr>
          <a:xfrm>
            <a:off x="8294370" y="3215005"/>
            <a:ext cx="1676400" cy="239395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8082915" y="2984500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5</a:t>
            </a:r>
            <a:endParaRPr lang="en-US" altLang="zh-CN"/>
          </a:p>
        </p:txBody>
      </p:sp>
      <p:sp>
        <p:nvSpPr>
          <p:cNvPr id="20" name="矩形 19"/>
          <p:cNvSpPr/>
          <p:nvPr/>
        </p:nvSpPr>
        <p:spPr>
          <a:xfrm>
            <a:off x="9702165" y="3494405"/>
            <a:ext cx="457835" cy="26670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9505315" y="3416300"/>
            <a:ext cx="351790" cy="3517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6</a:t>
            </a:r>
            <a:endParaRPr lang="en-US" altLang="zh-CN"/>
          </a:p>
        </p:txBody>
      </p:sp>
      <p:sp>
        <p:nvSpPr>
          <p:cNvPr id="25" name="文本框 24"/>
          <p:cNvSpPr txBox="1"/>
          <p:nvPr/>
        </p:nvSpPr>
        <p:spPr>
          <a:xfrm>
            <a:off x="272415" y="5384800"/>
            <a:ext cx="3816985" cy="532765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p>
            <a:r>
              <a:rPr lang="zh-CN" altLang="en-US" sz="1400" dirty="0">
                <a:latin typeface="+mn-ea"/>
              </a:rPr>
              <a:t>注意事项：</a:t>
            </a:r>
            <a:endParaRPr lang="zh-CN" altLang="en-US" sz="1400" dirty="0">
              <a:latin typeface="+mn-ea"/>
            </a:endParaRPr>
          </a:p>
          <a:p>
            <a:r>
              <a:rPr lang="zh-CN" altLang="en-US" sz="1400" dirty="0">
                <a:latin typeface="+mn-ea"/>
              </a:rPr>
              <a:t>解绑之后，该设备的数据在平台将不再展示。</a:t>
            </a:r>
            <a:endParaRPr lang="zh-CN" altLang="en-US" sz="1400" dirty="0">
              <a:latin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92100" y="4612005"/>
            <a:ext cx="11591925" cy="5835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p>
            <a:pPr algn="l"/>
            <a:r>
              <a:rPr lang="zh-CN" altLang="en-US" sz="1600" b="1"/>
              <a:t>操作路径：</a:t>
            </a:r>
            <a:r>
              <a:rPr lang="zh-CN" altLang="en-US" sz="1600"/>
              <a:t>①点击【商户管理】；②点击【商户明细】；③可以根据条件筛选出要解绑设备的商户；④点击【解绑】；⑤输入要解绑的设备</a:t>
            </a:r>
            <a:r>
              <a:rPr lang="en-US" altLang="zh-CN" sz="1600"/>
              <a:t>sn</a:t>
            </a:r>
            <a:r>
              <a:rPr lang="zh-CN" altLang="en-US" sz="1600"/>
              <a:t>号；⑥点击【确认】</a:t>
            </a:r>
            <a:endParaRPr lang="zh-CN" altLang="en-US" sz="160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小程序商户入网指南</a:t>
            </a:r>
            <a:endParaRPr lang="zh-CN" alt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/>
              <a:t>概述</a:t>
            </a:r>
            <a:endParaRPr lang="zh-CN"/>
          </a:p>
        </p:txBody>
      </p:sp>
      <p:sp>
        <p:nvSpPr>
          <p:cNvPr id="3" name="文本框 2"/>
          <p:cNvSpPr txBox="1"/>
          <p:nvPr/>
        </p:nvSpPr>
        <p:spPr>
          <a:xfrm>
            <a:off x="1437005" y="1513205"/>
            <a:ext cx="9318625" cy="46615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en-US" altLang="zh-CN"/>
              <a:t>1</a:t>
            </a:r>
            <a:r>
              <a:rPr lang="zh-CN" altLang="en-US"/>
              <a:t>、本次商户入网板块改版，较之前相比更简洁，入网流程简化、缩短；</a:t>
            </a:r>
            <a:endParaRPr lang="zh-CN" altLang="en-US"/>
          </a:p>
          <a:p>
            <a:pPr>
              <a:lnSpc>
                <a:spcPct val="150000"/>
              </a:lnSpc>
            </a:pPr>
            <a:endParaRPr lang="zh-CN" altLang="en-US"/>
          </a:p>
          <a:p>
            <a:pPr>
              <a:lnSpc>
                <a:spcPct val="150000"/>
              </a:lnSpc>
            </a:pPr>
            <a:r>
              <a:rPr lang="en-US" altLang="zh-CN"/>
              <a:t>2</a:t>
            </a:r>
            <a:r>
              <a:rPr lang="zh-CN" altLang="en-US"/>
              <a:t>、除了小微商户、企业、个体工商户，还增加了企事业单位入网；</a:t>
            </a:r>
            <a:endParaRPr lang="zh-CN" altLang="en-US"/>
          </a:p>
          <a:p>
            <a:pPr>
              <a:lnSpc>
                <a:spcPct val="150000"/>
              </a:lnSpc>
            </a:pPr>
            <a:endParaRPr lang="zh-CN" altLang="en-US"/>
          </a:p>
          <a:p>
            <a:pPr>
              <a:lnSpc>
                <a:spcPct val="150000"/>
              </a:lnSpc>
            </a:pPr>
            <a:r>
              <a:rPr lang="en-US" altLang="zh-CN"/>
              <a:t>3</a:t>
            </a:r>
            <a:r>
              <a:rPr lang="zh-CN" altLang="en-US"/>
              <a:t>、解决了个体工商户，无法联系法人的问题，如商户经营者无法联系法人，可勾选【无法人信息】，不耽误继续进件。但是这样进件后，微信端展示的商户全称是法人姓名，跟小微商户一样，而不是营业执照上的商户名称；支付宝端展示的是营业执照上的商户名称。</a:t>
            </a:r>
            <a:endParaRPr lang="zh-CN" altLang="en-US"/>
          </a:p>
          <a:p>
            <a:pPr>
              <a:lnSpc>
                <a:spcPct val="150000"/>
              </a:lnSpc>
            </a:pPr>
            <a:endParaRPr lang="zh-CN" altLang="en-US"/>
          </a:p>
          <a:p>
            <a:pPr>
              <a:lnSpc>
                <a:spcPct val="150000"/>
              </a:lnSpc>
            </a:pPr>
            <a:r>
              <a:rPr lang="en-US" altLang="zh-CN"/>
              <a:t>4</a:t>
            </a:r>
            <a:r>
              <a:rPr lang="zh-CN" altLang="en-US"/>
              <a:t>、企业商户或事业单位，如无法联系法人，则不能进行对公打款认证；</a:t>
            </a:r>
            <a:endParaRPr lang="zh-CN" altLang="en-US"/>
          </a:p>
          <a:p>
            <a:pPr>
              <a:lnSpc>
                <a:spcPct val="150000"/>
              </a:lnSpc>
            </a:pPr>
            <a:endParaRPr lang="en-US" altLang="zh-CN"/>
          </a:p>
          <a:p>
            <a:pPr>
              <a:lnSpc>
                <a:spcPct val="150000"/>
              </a:lnSpc>
            </a:pPr>
            <a:r>
              <a:rPr lang="en-US" altLang="zh-CN"/>
              <a:t>5</a:t>
            </a:r>
            <a:r>
              <a:rPr lang="zh-CN" altLang="en-US"/>
              <a:t>、入网填写资料的过程自动保存至草稿箱。</a:t>
            </a:r>
            <a:endParaRPr lang="zh-CN" altLang="en-US"/>
          </a:p>
        </p:txBody>
      </p:sp>
    </p:spTree>
    <p:custDataLst>
      <p:tags r:id="rId1"/>
    </p:custData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4" name="图片 1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683250" y="1042035"/>
            <a:ext cx="2432050" cy="5136515"/>
          </a:xfrm>
          <a:prstGeom prst="rect">
            <a:avLst/>
          </a:prstGeom>
          <a:ln>
            <a:solidFill>
              <a:schemeClr val="bg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" name="图片 2" descr="进件页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3880" y="1042035"/>
            <a:ext cx="2369820" cy="5136515"/>
          </a:xfrm>
          <a:prstGeom prst="rect">
            <a:avLst/>
          </a:prstGeom>
          <a:ln>
            <a:solidFill>
              <a:schemeClr val="bg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图片 6" descr="首页改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405" y="1042670"/>
            <a:ext cx="2623185" cy="5136515"/>
          </a:xfrm>
          <a:prstGeom prst="rect">
            <a:avLst/>
          </a:prstGeom>
          <a:ln>
            <a:solidFill>
              <a:schemeClr val="bg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进件助手小程序</a:t>
            </a:r>
            <a:r>
              <a:rPr lang="en-US" altLang="zh-CN"/>
              <a:t>——</a:t>
            </a:r>
            <a:r>
              <a:rPr lang="zh-CN" altLang="en-US"/>
              <a:t>选择商户主体类型</a:t>
            </a:r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3206115" y="1678940"/>
            <a:ext cx="1021715" cy="33909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1361440" y="5842635"/>
            <a:ext cx="566420" cy="366395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3045460" y="1376045"/>
            <a:ext cx="351790" cy="35179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2</a:t>
            </a:r>
            <a:endParaRPr lang="en-US" altLang="zh-CN"/>
          </a:p>
        </p:txBody>
      </p:sp>
      <p:sp>
        <p:nvSpPr>
          <p:cNvPr id="9" name="椭圆 8"/>
          <p:cNvSpPr/>
          <p:nvPr/>
        </p:nvSpPr>
        <p:spPr>
          <a:xfrm>
            <a:off x="1213485" y="5673725"/>
            <a:ext cx="351790" cy="35179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1</a:t>
            </a:r>
            <a:endParaRPr lang="en-US" altLang="zh-CN"/>
          </a:p>
        </p:txBody>
      </p:sp>
      <p:sp>
        <p:nvSpPr>
          <p:cNvPr id="8" name="文本框 7"/>
          <p:cNvSpPr txBox="1"/>
          <p:nvPr/>
        </p:nvSpPr>
        <p:spPr>
          <a:xfrm>
            <a:off x="8364220" y="1899920"/>
            <a:ext cx="3528060" cy="34150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/>
              <a:t>①、点击首页【商家管理】；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②、点击【新增商户】；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③、选择商户主体类型。</a:t>
            </a:r>
            <a:endParaRPr lang="zh-CN" altLang="en-US"/>
          </a:p>
          <a:p>
            <a:pPr>
              <a:lnSpc>
                <a:spcPct val="150000"/>
              </a:lnSpc>
            </a:pP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备注：较之前版本，多了一个企事业单位类型，如企业、学校食堂类商户，医院、政府服务收费大厅类商户。</a:t>
            </a:r>
            <a:endParaRPr lang="en-US" altLang="zh-CN"/>
          </a:p>
        </p:txBody>
      </p:sp>
      <p:sp>
        <p:nvSpPr>
          <p:cNvPr id="11" name="矩形 10"/>
          <p:cNvSpPr/>
          <p:nvPr/>
        </p:nvSpPr>
        <p:spPr>
          <a:xfrm>
            <a:off x="5697855" y="2807335"/>
            <a:ext cx="2322195" cy="563245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5549900" y="2638425"/>
            <a:ext cx="351790" cy="35179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3</a:t>
            </a:r>
            <a:endParaRPr lang="en-US" altLang="zh-CN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80210" y="1047115"/>
            <a:ext cx="3035982" cy="5400000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小微商户入网第</a:t>
            </a:r>
            <a:r>
              <a:rPr lang="en-US" altLang="zh-CN"/>
              <a:t>1</a:t>
            </a:r>
            <a:r>
              <a:rPr lang="zh-CN" altLang="en-US"/>
              <a:t>步</a:t>
            </a:r>
            <a:r>
              <a:rPr lang="en-US" altLang="zh-CN"/>
              <a:t>——</a:t>
            </a:r>
            <a:r>
              <a:rPr lang="zh-CN" altLang="en-US"/>
              <a:t>注册手机号</a:t>
            </a:r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1736090" y="1818005"/>
            <a:ext cx="2955290" cy="756285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1568450" y="1625600"/>
            <a:ext cx="351790" cy="35179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1</a:t>
            </a:r>
            <a:endParaRPr lang="en-US" altLang="zh-CN"/>
          </a:p>
        </p:txBody>
      </p:sp>
      <p:sp>
        <p:nvSpPr>
          <p:cNvPr id="15" name="文本框 14"/>
          <p:cNvSpPr txBox="1"/>
          <p:nvPr/>
        </p:nvSpPr>
        <p:spPr>
          <a:xfrm>
            <a:off x="6488430" y="2344420"/>
            <a:ext cx="376809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/>
              <a:t>①、输入商户手机号和验证码；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②、点击【确定】。</a:t>
            </a:r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1736090" y="2919730"/>
            <a:ext cx="2955290" cy="615950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1568450" y="2806065"/>
            <a:ext cx="351790" cy="35179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2</a:t>
            </a:r>
            <a:endParaRPr lang="en-US" altLang="zh-CN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3" name="图片 1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15565" y="831215"/>
            <a:ext cx="2045455" cy="57600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小微商户入网第</a:t>
            </a:r>
            <a:r>
              <a:rPr lang="en-US" altLang="zh-CN"/>
              <a:t>2</a:t>
            </a:r>
            <a:r>
              <a:rPr lang="zh-CN" altLang="en-US"/>
              <a:t>步</a:t>
            </a:r>
            <a:r>
              <a:rPr lang="en-US" altLang="zh-CN"/>
              <a:t>——</a:t>
            </a:r>
            <a:r>
              <a:rPr lang="zh-CN" altLang="en-US"/>
              <a:t>填写商户信息</a:t>
            </a:r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2615565" y="1611630"/>
            <a:ext cx="2045335" cy="732155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2461260" y="1452245"/>
            <a:ext cx="351790" cy="35179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1</a:t>
            </a:r>
            <a:endParaRPr lang="en-US" altLang="zh-CN"/>
          </a:p>
        </p:txBody>
      </p:sp>
      <p:sp>
        <p:nvSpPr>
          <p:cNvPr id="15" name="文本框 14"/>
          <p:cNvSpPr txBox="1"/>
          <p:nvPr/>
        </p:nvSpPr>
        <p:spPr>
          <a:xfrm>
            <a:off x="6336665" y="2344420"/>
            <a:ext cx="4473575" cy="34150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/>
              <a:t>①、填写商户信息：姓名、商户简称；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②、填写门店信息：门店名称、经营地址、营业范围；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③、上传门店照片：门头照</a:t>
            </a:r>
            <a:r>
              <a:rPr lang="en-US" altLang="zh-CN"/>
              <a:t>1</a:t>
            </a:r>
            <a:r>
              <a:rPr lang="zh-CN" altLang="en-US"/>
              <a:t>张，经营场所照片</a:t>
            </a:r>
            <a:r>
              <a:rPr lang="en-US" altLang="zh-CN"/>
              <a:t>2</a:t>
            </a:r>
            <a:r>
              <a:rPr lang="zh-CN" altLang="en-US"/>
              <a:t>张；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④、点击【下一步】。</a:t>
            </a:r>
            <a:endParaRPr lang="zh-CN" altLang="en-US"/>
          </a:p>
          <a:p>
            <a:pPr>
              <a:lnSpc>
                <a:spcPct val="150000"/>
              </a:lnSpc>
            </a:pP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备注：系统自动保存自草稿箱。</a:t>
            </a:r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2615565" y="2425700"/>
            <a:ext cx="2045335" cy="1409065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2615565" y="3949700"/>
            <a:ext cx="2045335" cy="2240915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2615565" y="6280785"/>
            <a:ext cx="2045335" cy="388620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2461260" y="2343785"/>
            <a:ext cx="351790" cy="35179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2</a:t>
            </a:r>
            <a:endParaRPr lang="en-US" altLang="zh-CN"/>
          </a:p>
        </p:txBody>
      </p:sp>
      <p:sp>
        <p:nvSpPr>
          <p:cNvPr id="19" name="椭圆 18"/>
          <p:cNvSpPr/>
          <p:nvPr/>
        </p:nvSpPr>
        <p:spPr>
          <a:xfrm>
            <a:off x="2461260" y="3876675"/>
            <a:ext cx="351790" cy="35179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3</a:t>
            </a:r>
            <a:endParaRPr lang="en-US" altLang="zh-CN"/>
          </a:p>
        </p:txBody>
      </p:sp>
      <p:sp>
        <p:nvSpPr>
          <p:cNvPr id="20" name="椭圆 19"/>
          <p:cNvSpPr/>
          <p:nvPr/>
        </p:nvSpPr>
        <p:spPr>
          <a:xfrm>
            <a:off x="2461260" y="6190615"/>
            <a:ext cx="351790" cy="35179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4</a:t>
            </a:r>
            <a:endParaRPr lang="en-US" altLang="zh-CN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新增小微商户-结算信息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69795" y="876935"/>
            <a:ext cx="2555875" cy="57721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小微商户入网第</a:t>
            </a:r>
            <a:r>
              <a:rPr lang="en-US" altLang="zh-CN"/>
              <a:t>3</a:t>
            </a:r>
            <a:r>
              <a:rPr lang="zh-CN" altLang="en-US"/>
              <a:t>步</a:t>
            </a:r>
            <a:r>
              <a:rPr lang="en-US" altLang="zh-CN"/>
              <a:t>——</a:t>
            </a:r>
            <a:r>
              <a:rPr lang="zh-CN" altLang="en-US"/>
              <a:t>填写结算信息</a:t>
            </a:r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2277110" y="1888490"/>
            <a:ext cx="2410460" cy="1865630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058035" y="1720215"/>
            <a:ext cx="351790" cy="35179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1</a:t>
            </a:r>
            <a:endParaRPr lang="en-US" altLang="zh-CN"/>
          </a:p>
        </p:txBody>
      </p:sp>
      <p:sp>
        <p:nvSpPr>
          <p:cNvPr id="17" name="矩形 16"/>
          <p:cNvSpPr/>
          <p:nvPr/>
        </p:nvSpPr>
        <p:spPr>
          <a:xfrm>
            <a:off x="2277110" y="4001135"/>
            <a:ext cx="2410460" cy="2205355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2058035" y="3850005"/>
            <a:ext cx="351790" cy="35179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2</a:t>
            </a:r>
            <a:endParaRPr lang="en-US" altLang="zh-CN"/>
          </a:p>
        </p:txBody>
      </p:sp>
      <p:sp>
        <p:nvSpPr>
          <p:cNvPr id="19" name="矩形 18"/>
          <p:cNvSpPr/>
          <p:nvPr/>
        </p:nvSpPr>
        <p:spPr>
          <a:xfrm>
            <a:off x="2277745" y="6283325"/>
            <a:ext cx="2409825" cy="419100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2058035" y="6099810"/>
            <a:ext cx="351790" cy="35179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3</a:t>
            </a:r>
            <a:endParaRPr lang="en-US" altLang="zh-CN"/>
          </a:p>
        </p:txBody>
      </p:sp>
      <p:sp>
        <p:nvSpPr>
          <p:cNvPr id="36" name="文本框 35"/>
          <p:cNvSpPr txBox="1"/>
          <p:nvPr/>
        </p:nvSpPr>
        <p:spPr>
          <a:xfrm>
            <a:off x="6652260" y="2552700"/>
            <a:ext cx="3768090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/>
              <a:t>①、上传结算卡正面照片，填写预留手机号；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②、上传持卡人身份证正反面照片；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③、点击【提交】。</a:t>
            </a:r>
            <a:endParaRPr lang="zh-CN" alt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80210" y="1047115"/>
            <a:ext cx="3035982" cy="5400000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个体工商户入网第</a:t>
            </a:r>
            <a:r>
              <a:rPr lang="en-US" altLang="zh-CN"/>
              <a:t>1</a:t>
            </a:r>
            <a:r>
              <a:rPr lang="zh-CN" altLang="en-US"/>
              <a:t>步</a:t>
            </a:r>
            <a:r>
              <a:rPr lang="en-US" altLang="zh-CN"/>
              <a:t>——</a:t>
            </a:r>
            <a:r>
              <a:rPr lang="zh-CN" altLang="en-US"/>
              <a:t>注册手机号</a:t>
            </a:r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1736090" y="1818005"/>
            <a:ext cx="2955290" cy="756285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1568450" y="1625600"/>
            <a:ext cx="351790" cy="35179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1</a:t>
            </a:r>
            <a:endParaRPr lang="en-US" altLang="zh-CN"/>
          </a:p>
        </p:txBody>
      </p:sp>
      <p:sp>
        <p:nvSpPr>
          <p:cNvPr id="15" name="文本框 14"/>
          <p:cNvSpPr txBox="1"/>
          <p:nvPr/>
        </p:nvSpPr>
        <p:spPr>
          <a:xfrm>
            <a:off x="6488430" y="2344420"/>
            <a:ext cx="376809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/>
              <a:t>①、输入商户手机号和验证码；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②、点击【确定】。</a:t>
            </a:r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1736090" y="2919730"/>
            <a:ext cx="2955290" cy="615950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1568450" y="2806065"/>
            <a:ext cx="351790" cy="35179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2</a:t>
            </a:r>
            <a:endParaRPr lang="en-US" altLang="zh-CN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 descr="个体_企业商户-商户信息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15565" y="880745"/>
            <a:ext cx="2044700" cy="576008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个体工商户入网第</a:t>
            </a:r>
            <a:r>
              <a:rPr lang="en-US" altLang="zh-CN"/>
              <a:t>2</a:t>
            </a:r>
            <a:r>
              <a:rPr lang="zh-CN" altLang="en-US"/>
              <a:t>步</a:t>
            </a:r>
            <a:r>
              <a:rPr lang="en-US" altLang="zh-CN"/>
              <a:t>——</a:t>
            </a:r>
            <a:r>
              <a:rPr lang="zh-CN" altLang="en-US"/>
              <a:t>填写商户信息</a:t>
            </a:r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2615565" y="1611630"/>
            <a:ext cx="2045335" cy="732155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2461260" y="1452245"/>
            <a:ext cx="351790" cy="35179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1</a:t>
            </a:r>
            <a:endParaRPr lang="en-US" altLang="zh-CN"/>
          </a:p>
        </p:txBody>
      </p:sp>
      <p:sp>
        <p:nvSpPr>
          <p:cNvPr id="15" name="文本框 14"/>
          <p:cNvSpPr txBox="1"/>
          <p:nvPr/>
        </p:nvSpPr>
        <p:spPr>
          <a:xfrm>
            <a:off x="6096000" y="1845310"/>
            <a:ext cx="4473575" cy="38309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/>
              <a:t>①、填写商户信息：姓名、商户简称；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②、填写门店信息：门店名称、经营地址、营业范围；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③、上传门店照片：门头照</a:t>
            </a:r>
            <a:r>
              <a:rPr lang="en-US" altLang="zh-CN"/>
              <a:t>1</a:t>
            </a:r>
            <a:r>
              <a:rPr lang="zh-CN" altLang="en-US"/>
              <a:t>张，经营场所照片</a:t>
            </a:r>
            <a:r>
              <a:rPr lang="en-US" altLang="zh-CN"/>
              <a:t>2</a:t>
            </a:r>
            <a:r>
              <a:rPr lang="zh-CN" altLang="en-US"/>
              <a:t>张，其他辅助信息；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④、点击【下一步】。</a:t>
            </a:r>
            <a:endParaRPr lang="zh-CN" altLang="en-US"/>
          </a:p>
          <a:p>
            <a:pPr>
              <a:lnSpc>
                <a:spcPct val="150000"/>
              </a:lnSpc>
            </a:pP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备注：较之前版本，多了一个辅助信息，这个作为选填项。</a:t>
            </a:r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2615565" y="2425700"/>
            <a:ext cx="2045335" cy="1409065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2615565" y="3949700"/>
            <a:ext cx="2045335" cy="2240915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2615565" y="6280785"/>
            <a:ext cx="2045335" cy="388620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2461260" y="2343785"/>
            <a:ext cx="351790" cy="35179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2</a:t>
            </a:r>
            <a:endParaRPr lang="en-US" altLang="zh-CN"/>
          </a:p>
        </p:txBody>
      </p:sp>
      <p:sp>
        <p:nvSpPr>
          <p:cNvPr id="19" name="椭圆 18"/>
          <p:cNvSpPr/>
          <p:nvPr/>
        </p:nvSpPr>
        <p:spPr>
          <a:xfrm>
            <a:off x="2461260" y="3876675"/>
            <a:ext cx="351790" cy="35179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3</a:t>
            </a:r>
            <a:endParaRPr lang="en-US" altLang="zh-CN"/>
          </a:p>
        </p:txBody>
      </p:sp>
      <p:sp>
        <p:nvSpPr>
          <p:cNvPr id="20" name="椭圆 19"/>
          <p:cNvSpPr/>
          <p:nvPr/>
        </p:nvSpPr>
        <p:spPr>
          <a:xfrm>
            <a:off x="2461260" y="6190615"/>
            <a:ext cx="351790" cy="35179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4</a:t>
            </a:r>
            <a:endParaRPr lang="en-US" altLang="zh-CN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320415" y="831215"/>
            <a:ext cx="2128520" cy="582612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个体工商户入网第</a:t>
            </a:r>
            <a:r>
              <a:rPr lang="en-US" altLang="zh-CN"/>
              <a:t>3</a:t>
            </a:r>
            <a:r>
              <a:rPr lang="zh-CN" altLang="en-US"/>
              <a:t>步</a:t>
            </a:r>
            <a:r>
              <a:rPr lang="en-US" altLang="zh-CN"/>
              <a:t>——</a:t>
            </a:r>
            <a:r>
              <a:rPr lang="zh-CN" altLang="en-US"/>
              <a:t>上传营业执照</a:t>
            </a:r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3361690" y="1889125"/>
            <a:ext cx="2045335" cy="1885315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3207385" y="1670050"/>
            <a:ext cx="351790" cy="35179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1</a:t>
            </a:r>
            <a:endParaRPr lang="en-US" altLang="zh-CN"/>
          </a:p>
        </p:txBody>
      </p:sp>
      <p:sp>
        <p:nvSpPr>
          <p:cNvPr id="13" name="矩形 12"/>
          <p:cNvSpPr/>
          <p:nvPr/>
        </p:nvSpPr>
        <p:spPr>
          <a:xfrm>
            <a:off x="3361690" y="4165600"/>
            <a:ext cx="2045335" cy="2072640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3361690" y="6328410"/>
            <a:ext cx="2045335" cy="388620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3207385" y="4018915"/>
            <a:ext cx="351790" cy="35179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2</a:t>
            </a:r>
            <a:endParaRPr lang="en-US" altLang="zh-CN"/>
          </a:p>
        </p:txBody>
      </p:sp>
      <p:sp>
        <p:nvSpPr>
          <p:cNvPr id="22" name="椭圆 21"/>
          <p:cNvSpPr/>
          <p:nvPr/>
        </p:nvSpPr>
        <p:spPr>
          <a:xfrm>
            <a:off x="3207385" y="6238240"/>
            <a:ext cx="351790" cy="35179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3</a:t>
            </a:r>
            <a:endParaRPr lang="en-US" altLang="zh-CN"/>
          </a:p>
        </p:txBody>
      </p:sp>
      <p:sp>
        <p:nvSpPr>
          <p:cNvPr id="23" name="文本框 22"/>
          <p:cNvSpPr txBox="1"/>
          <p:nvPr/>
        </p:nvSpPr>
        <p:spPr>
          <a:xfrm>
            <a:off x="6336665" y="988060"/>
            <a:ext cx="4473575" cy="54927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/>
              <a:t>①、上传营业执照，填写营业执照，注册地址；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②、上传法人身份证照片正反面；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③、点击【下一步】。</a:t>
            </a:r>
            <a:endParaRPr lang="zh-CN" altLang="en-US"/>
          </a:p>
          <a:p>
            <a:pPr>
              <a:lnSpc>
                <a:spcPct val="150000"/>
              </a:lnSpc>
            </a:pP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备注：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en-US" altLang="zh-CN"/>
              <a:t>1</a:t>
            </a:r>
            <a:r>
              <a:rPr lang="zh-CN" altLang="en-US"/>
              <a:t>、较之前版本，多了一个【无法人信息】，但联系不上法人的时候，可以勾选上【无法人信息】后，在填写法人姓名即可继续进件。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en-US" altLang="zh-CN"/>
              <a:t>2</a:t>
            </a:r>
            <a:r>
              <a:rPr lang="zh-CN" altLang="en-US"/>
              <a:t>、多了提示：若个体工商户营业执照没有商家名称或者名称为</a:t>
            </a:r>
            <a:r>
              <a:rPr lang="en-US" altLang="zh-CN"/>
              <a:t>“***”</a:t>
            </a:r>
            <a:r>
              <a:rPr lang="zh-CN" altLang="en-US"/>
              <a:t>，则商户全称填写营业执照上经营者姓名。</a:t>
            </a:r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075" y="977265"/>
            <a:ext cx="2656840" cy="5612765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>
                <a:sym typeface="+mn-ea"/>
              </a:rPr>
              <a:t>个体工商户入网第</a:t>
            </a:r>
            <a:r>
              <a:rPr lang="en-US" altLang="zh-CN">
                <a:sym typeface="+mn-ea"/>
              </a:rPr>
              <a:t>4</a:t>
            </a:r>
            <a:r>
              <a:rPr lang="zh-CN" altLang="en-US">
                <a:sym typeface="+mn-ea"/>
              </a:rPr>
              <a:t>步</a:t>
            </a:r>
            <a:r>
              <a:rPr lang="en-US" altLang="zh-CN">
                <a:sym typeface="+mn-ea"/>
              </a:rPr>
              <a:t>——</a:t>
            </a:r>
            <a:r>
              <a:rPr lang="zh-CN" altLang="en-US">
                <a:sym typeface="+mn-ea"/>
              </a:rPr>
              <a:t>填写结算信息</a:t>
            </a:r>
            <a:endParaRPr lang="zh-CN" altLang="en-US"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06805" y="1609090"/>
            <a:ext cx="10457815" cy="3941445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 descr="个体_企业商户-结算信息（对私法人结算）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08885" y="1313815"/>
            <a:ext cx="2827020" cy="502856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>
                <a:sym typeface="+mn-ea"/>
              </a:rPr>
              <a:t>对私法人结算</a:t>
            </a:r>
            <a:endParaRPr lang="zh-CN" altLang="en-US">
              <a:sym typeface="+mn-ea"/>
            </a:endParaRPr>
          </a:p>
        </p:txBody>
      </p:sp>
      <p:sp>
        <p:nvSpPr>
          <p:cNvPr id="23" name="文本框 22"/>
          <p:cNvSpPr txBox="1"/>
          <p:nvPr>
            <p:custDataLst>
              <p:tags r:id="rId2"/>
            </p:custDataLst>
          </p:nvPr>
        </p:nvSpPr>
        <p:spPr>
          <a:xfrm>
            <a:off x="6336665" y="2344420"/>
            <a:ext cx="4473575" cy="25844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/>
              <a:t>①、上传法人所持有的结算卡正面照；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②、填写银行卡预留手机号；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③、点击【提交】。</a:t>
            </a:r>
            <a:endParaRPr lang="zh-CN" altLang="en-US"/>
          </a:p>
          <a:p>
            <a:pPr>
              <a:lnSpc>
                <a:spcPct val="150000"/>
              </a:lnSpc>
            </a:pP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备注：默认对私法人结算，如需其他结算可在结算方式处进行选择。</a:t>
            </a:r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2458720" y="3011805"/>
            <a:ext cx="2915920" cy="1462405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2255520" y="2804795"/>
            <a:ext cx="351790" cy="35179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1</a:t>
            </a:r>
            <a:endParaRPr lang="en-US" altLang="zh-CN"/>
          </a:p>
        </p:txBody>
      </p:sp>
      <p:sp>
        <p:nvSpPr>
          <p:cNvPr id="6" name="矩形 5"/>
          <p:cNvSpPr/>
          <p:nvPr/>
        </p:nvSpPr>
        <p:spPr>
          <a:xfrm>
            <a:off x="2458720" y="5965190"/>
            <a:ext cx="2916000" cy="417195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2324735" y="5671185"/>
            <a:ext cx="351790" cy="35179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3</a:t>
            </a:r>
            <a:endParaRPr lang="en-US" altLang="zh-CN"/>
          </a:p>
        </p:txBody>
      </p:sp>
      <p:sp>
        <p:nvSpPr>
          <p:cNvPr id="8" name="矩形 7"/>
          <p:cNvSpPr/>
          <p:nvPr/>
        </p:nvSpPr>
        <p:spPr>
          <a:xfrm>
            <a:off x="2458720" y="4631055"/>
            <a:ext cx="2915285" cy="285115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2255520" y="4372610"/>
            <a:ext cx="351790" cy="35179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2</a:t>
            </a:r>
            <a:endParaRPr lang="en-US" altLang="zh-CN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 descr="个体_企业商户-结算信息（对私非法人结算） 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798445" y="1097915"/>
            <a:ext cx="1716246" cy="55440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>
                <a:sym typeface="+mn-ea"/>
              </a:rPr>
              <a:t>对私非法人结算</a:t>
            </a:r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6336665" y="2344420"/>
            <a:ext cx="4473575" cy="25844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/>
              <a:t>①、上传非法人所持有的结算卡正面照，并填写预留手机号；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②、上传非法人身份证正反面照片；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③、上传非法人结算授权函，以及法人手持结算授权函的照片；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④、点击【提交】。</a:t>
            </a:r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2776220" y="1982470"/>
            <a:ext cx="1737995" cy="1271270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2603500" y="1775460"/>
            <a:ext cx="351790" cy="35179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1</a:t>
            </a:r>
            <a:endParaRPr lang="en-US" altLang="zh-CN"/>
          </a:p>
        </p:txBody>
      </p:sp>
      <p:sp>
        <p:nvSpPr>
          <p:cNvPr id="5" name="矩形 4"/>
          <p:cNvSpPr/>
          <p:nvPr/>
        </p:nvSpPr>
        <p:spPr>
          <a:xfrm>
            <a:off x="2775585" y="3398520"/>
            <a:ext cx="1739900" cy="1405890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2603500" y="3253105"/>
            <a:ext cx="351790" cy="35179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2</a:t>
            </a:r>
            <a:endParaRPr lang="en-US" altLang="zh-CN"/>
          </a:p>
        </p:txBody>
      </p:sp>
      <p:sp>
        <p:nvSpPr>
          <p:cNvPr id="7" name="矩形 6"/>
          <p:cNvSpPr/>
          <p:nvPr/>
        </p:nvSpPr>
        <p:spPr>
          <a:xfrm>
            <a:off x="2776855" y="4928870"/>
            <a:ext cx="1738630" cy="1372870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2775585" y="6407785"/>
            <a:ext cx="1720850" cy="259080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2603500" y="4805045"/>
            <a:ext cx="351790" cy="35179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3</a:t>
            </a:r>
            <a:endParaRPr lang="en-US" altLang="zh-CN"/>
          </a:p>
        </p:txBody>
      </p:sp>
      <p:sp>
        <p:nvSpPr>
          <p:cNvPr id="11" name="椭圆 10"/>
          <p:cNvSpPr/>
          <p:nvPr/>
        </p:nvSpPr>
        <p:spPr>
          <a:xfrm>
            <a:off x="2603500" y="6301740"/>
            <a:ext cx="351790" cy="35179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4</a:t>
            </a:r>
            <a:endParaRPr lang="en-US" altLang="zh-CN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>
                <a:sym typeface="+mn-ea"/>
              </a:rPr>
              <a:t>对公结算</a:t>
            </a:r>
            <a:endParaRPr lang="zh-CN" altLang="en-US">
              <a:sym typeface="+mn-ea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6336665" y="2344420"/>
            <a:ext cx="4473575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/>
              <a:t>①、上传开户许可证；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②、填写开户名称，结算账户，开户银行、城市，以及开户支行；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③、点击【提交】。</a:t>
            </a:r>
            <a:endParaRPr lang="zh-CN" altLang="en-US"/>
          </a:p>
        </p:txBody>
      </p:sp>
      <p:pic>
        <p:nvPicPr>
          <p:cNvPr id="2" name="图片 1" descr="个体_企业商户-结算信息（对公结算） 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2503170" y="1334135"/>
            <a:ext cx="2808000" cy="499610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1" name="矩形 30"/>
          <p:cNvSpPr/>
          <p:nvPr/>
        </p:nvSpPr>
        <p:spPr>
          <a:xfrm>
            <a:off x="2458720" y="3011805"/>
            <a:ext cx="2915920" cy="1086485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2255520" y="2804795"/>
            <a:ext cx="351790" cy="35179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1</a:t>
            </a:r>
            <a:endParaRPr lang="en-US" altLang="zh-CN"/>
          </a:p>
        </p:txBody>
      </p:sp>
      <p:sp>
        <p:nvSpPr>
          <p:cNvPr id="6" name="矩形 5"/>
          <p:cNvSpPr/>
          <p:nvPr/>
        </p:nvSpPr>
        <p:spPr>
          <a:xfrm>
            <a:off x="2458720" y="5965190"/>
            <a:ext cx="2916000" cy="417195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2324735" y="5831205"/>
            <a:ext cx="351790" cy="35179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3</a:t>
            </a:r>
            <a:endParaRPr lang="en-US" altLang="zh-CN"/>
          </a:p>
        </p:txBody>
      </p:sp>
      <p:sp>
        <p:nvSpPr>
          <p:cNvPr id="8" name="矩形 7"/>
          <p:cNvSpPr/>
          <p:nvPr/>
        </p:nvSpPr>
        <p:spPr>
          <a:xfrm>
            <a:off x="2458720" y="4135755"/>
            <a:ext cx="2915285" cy="1257935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2255520" y="3945890"/>
            <a:ext cx="351790" cy="35179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2</a:t>
            </a:r>
            <a:endParaRPr lang="en-US" altLang="zh-CN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企业或者事业单位入网与个体工商户的不同之处</a:t>
            </a:r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19860" y="907415"/>
            <a:ext cx="2722880" cy="5750560"/>
          </a:xfrm>
          <a:prstGeom prst="rect">
            <a:avLst/>
          </a:prstGeom>
          <a:ln>
            <a:solidFill>
              <a:schemeClr val="bg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3" name="文本框 22"/>
          <p:cNvSpPr txBox="1"/>
          <p:nvPr/>
        </p:nvSpPr>
        <p:spPr>
          <a:xfrm>
            <a:off x="6336665" y="2344420"/>
            <a:ext cx="4473575" cy="25844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/>
              <a:t>企业商户，或者事单位在入网时，跟个体工商户的入网流程差不多，唯一不同的是企业商户或者事业单位，在上传营业执照，填写法人信息时，如果无法联系法人，则多了一个提示，</a:t>
            </a:r>
            <a:r>
              <a:rPr lang="en-US" altLang="zh-CN"/>
              <a:t>“</a:t>
            </a:r>
            <a:r>
              <a:rPr lang="zh-CN" altLang="en-US"/>
              <a:t>如果无法联系法人则无法对公打款认证。</a:t>
            </a:r>
            <a:r>
              <a:rPr lang="en-US" altLang="zh-CN"/>
              <a:t>”</a:t>
            </a:r>
            <a:endParaRPr lang="en-US" altLang="zh-CN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小结</a:t>
            </a:r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1419860" y="2092325"/>
            <a:ext cx="9688195" cy="203009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>
              <a:lnSpc>
                <a:spcPct val="150000"/>
              </a:lnSpc>
            </a:pPr>
            <a:r>
              <a:rPr lang="zh-CN" altLang="en-US" sz="2800"/>
              <a:t>根据商户类型不同</a:t>
            </a:r>
            <a:endParaRPr lang="zh-CN" altLang="en-US" sz="2800"/>
          </a:p>
          <a:p>
            <a:pPr algn="ctr">
              <a:lnSpc>
                <a:spcPct val="150000"/>
              </a:lnSpc>
            </a:pPr>
            <a:r>
              <a:rPr lang="zh-CN" altLang="en-US" sz="2800"/>
              <a:t>填写完整商户信息、营业执照、结算信息后</a:t>
            </a:r>
            <a:endParaRPr lang="zh-CN" altLang="en-US" sz="2800"/>
          </a:p>
          <a:p>
            <a:pPr algn="ctr">
              <a:lnSpc>
                <a:spcPct val="150000"/>
              </a:lnSpc>
            </a:pPr>
            <a:r>
              <a:rPr lang="zh-CN" altLang="en-US" sz="2800"/>
              <a:t>接下来就开始配置费率、结算方式、微信商户意愿确认</a:t>
            </a:r>
            <a:endParaRPr lang="zh-CN" altLang="en-US" sz="280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费率配置</a:t>
            </a:r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6336665" y="2344420"/>
            <a:ext cx="4473575" cy="21685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/>
              <a:t>①、微信、支付宝、银行卡费率配置，并完成微信商户意愿确认；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②、结算方式配置；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③、费率活动配置，选择是否参加优惠费率活动。</a:t>
            </a:r>
            <a:endParaRPr lang="zh-CN" altLang="en-US"/>
          </a:p>
        </p:txBody>
      </p:sp>
      <p:pic>
        <p:nvPicPr>
          <p:cNvPr id="3" name="图片 2" descr="费率配置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00630" y="871220"/>
            <a:ext cx="2543175" cy="57594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1" name="矩形 30"/>
          <p:cNvSpPr/>
          <p:nvPr/>
        </p:nvSpPr>
        <p:spPr>
          <a:xfrm>
            <a:off x="2576830" y="1574165"/>
            <a:ext cx="2440940" cy="1824355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2423795" y="1449070"/>
            <a:ext cx="351790" cy="35179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1</a:t>
            </a:r>
            <a:endParaRPr lang="en-US" altLang="zh-CN"/>
          </a:p>
        </p:txBody>
      </p:sp>
      <p:sp>
        <p:nvSpPr>
          <p:cNvPr id="5" name="矩形 4"/>
          <p:cNvSpPr/>
          <p:nvPr/>
        </p:nvSpPr>
        <p:spPr>
          <a:xfrm>
            <a:off x="2602865" y="3729355"/>
            <a:ext cx="2415540" cy="503555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2500630" y="3573145"/>
            <a:ext cx="351790" cy="35179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2</a:t>
            </a:r>
            <a:endParaRPr lang="en-US" altLang="zh-CN"/>
          </a:p>
        </p:txBody>
      </p:sp>
      <p:sp>
        <p:nvSpPr>
          <p:cNvPr id="7" name="矩形 6"/>
          <p:cNvSpPr/>
          <p:nvPr/>
        </p:nvSpPr>
        <p:spPr>
          <a:xfrm>
            <a:off x="2602865" y="4475480"/>
            <a:ext cx="2414270" cy="474980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2500630" y="4315460"/>
            <a:ext cx="351790" cy="35179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3</a:t>
            </a:r>
            <a:endParaRPr lang="en-US" altLang="zh-CN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机具绑定、修改商户简称等功能</a:t>
            </a:r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1430" y="1130300"/>
            <a:ext cx="2557895" cy="54000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34205" y="1130300"/>
            <a:ext cx="2557895" cy="54000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文本框 7"/>
          <p:cNvSpPr txBox="1"/>
          <p:nvPr/>
        </p:nvSpPr>
        <p:spPr>
          <a:xfrm>
            <a:off x="7718425" y="2166620"/>
            <a:ext cx="4473575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/>
              <a:t>①、商家管理页面点击商户；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②、修改商户简称；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③、新增门店；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④、新增设备。</a:t>
            </a:r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1419860" y="2499995"/>
            <a:ext cx="2440940" cy="1047750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1193800" y="2330450"/>
            <a:ext cx="351790" cy="35179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1</a:t>
            </a:r>
            <a:endParaRPr lang="en-US" altLang="zh-CN"/>
          </a:p>
        </p:txBody>
      </p:sp>
      <p:sp>
        <p:nvSpPr>
          <p:cNvPr id="7" name="矩形 6"/>
          <p:cNvSpPr/>
          <p:nvPr/>
        </p:nvSpPr>
        <p:spPr>
          <a:xfrm>
            <a:off x="4434205" y="3010535"/>
            <a:ext cx="2440940" cy="252000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4208145" y="2819400"/>
            <a:ext cx="351790" cy="35179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2</a:t>
            </a:r>
            <a:endParaRPr lang="en-US" altLang="zh-CN"/>
          </a:p>
        </p:txBody>
      </p:sp>
      <p:sp>
        <p:nvSpPr>
          <p:cNvPr id="10" name="矩形 9"/>
          <p:cNvSpPr/>
          <p:nvPr/>
        </p:nvSpPr>
        <p:spPr>
          <a:xfrm>
            <a:off x="4434205" y="3836035"/>
            <a:ext cx="2440940" cy="252000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4208145" y="3644900"/>
            <a:ext cx="351790" cy="35179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3</a:t>
            </a:r>
            <a:endParaRPr lang="en-US" altLang="zh-CN"/>
          </a:p>
        </p:txBody>
      </p:sp>
      <p:sp>
        <p:nvSpPr>
          <p:cNvPr id="13" name="矩形 12"/>
          <p:cNvSpPr/>
          <p:nvPr/>
        </p:nvSpPr>
        <p:spPr>
          <a:xfrm>
            <a:off x="4434205" y="4276725"/>
            <a:ext cx="2440940" cy="252000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4208145" y="4088130"/>
            <a:ext cx="351790" cy="35179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4</a:t>
            </a:r>
            <a:endParaRPr lang="en-US" altLang="zh-CN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标题 4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常见问题</a:t>
            </a:r>
            <a:endParaRPr lang="zh-CN" altLang="en-US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1419860" y="2092325"/>
            <a:ext cx="9688195" cy="203009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>
              <a:lnSpc>
                <a:spcPct val="150000"/>
              </a:lnSpc>
            </a:pPr>
            <a:r>
              <a:rPr lang="zh-CN" altLang="en-US" sz="2800"/>
              <a:t>在微信商户意愿确认环节</a:t>
            </a:r>
            <a:endParaRPr lang="zh-CN" altLang="en-US" sz="2800"/>
          </a:p>
          <a:p>
            <a:pPr algn="ctr">
              <a:lnSpc>
                <a:spcPct val="150000"/>
              </a:lnSpc>
            </a:pPr>
            <a:r>
              <a:rPr lang="zh-CN" altLang="en-US" sz="2800"/>
              <a:t>可能出现商户状态为【已冻结】或者【审核驳回】的情况</a:t>
            </a:r>
            <a:endParaRPr lang="zh-CN" altLang="en-US" sz="2800"/>
          </a:p>
          <a:p>
            <a:pPr algn="ctr">
              <a:lnSpc>
                <a:spcPct val="150000"/>
              </a:lnSpc>
            </a:pPr>
            <a:r>
              <a:rPr lang="zh-CN" altLang="en-US" sz="2800"/>
              <a:t>请业务员根据提示进行操作即可</a:t>
            </a:r>
            <a:endParaRPr lang="zh-CN" altLang="en-US" sz="280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微信商户状态信息为【审核驳回】</a:t>
            </a:r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6335395" y="2230755"/>
            <a:ext cx="4473575" cy="21685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/>
              <a:t>①、如微信商户意愿确认被驳回，请根据被驳回原因进行修改；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②、往下滑，在要修改的地方进行修改；③、修改完成后点击底部的【重新提交】即可。</a:t>
            </a:r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96845" y="911225"/>
            <a:ext cx="2628265" cy="568833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1" name="矩形 30"/>
          <p:cNvSpPr/>
          <p:nvPr/>
        </p:nvSpPr>
        <p:spPr>
          <a:xfrm>
            <a:off x="2576830" y="1574165"/>
            <a:ext cx="2902585" cy="1824355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2423795" y="1449070"/>
            <a:ext cx="351790" cy="35179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1</a:t>
            </a:r>
            <a:endParaRPr lang="en-US" altLang="zh-CN"/>
          </a:p>
        </p:txBody>
      </p:sp>
      <p:sp>
        <p:nvSpPr>
          <p:cNvPr id="3" name="矩形 2"/>
          <p:cNvSpPr/>
          <p:nvPr/>
        </p:nvSpPr>
        <p:spPr>
          <a:xfrm>
            <a:off x="2576830" y="6185535"/>
            <a:ext cx="2901950" cy="505460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2423795" y="5956935"/>
            <a:ext cx="351790" cy="35179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3</a:t>
            </a:r>
            <a:endParaRPr lang="en-US" altLang="zh-CN"/>
          </a:p>
        </p:txBody>
      </p:sp>
      <p:sp>
        <p:nvSpPr>
          <p:cNvPr id="5" name="任意多边形 4"/>
          <p:cNvSpPr/>
          <p:nvPr/>
        </p:nvSpPr>
        <p:spPr>
          <a:xfrm>
            <a:off x="4135755" y="4253230"/>
            <a:ext cx="394970" cy="807085"/>
          </a:xfrm>
          <a:custGeom>
            <a:avLst/>
            <a:gdLst>
              <a:gd name="connsiteX0" fmla="*/ 0 w 765"/>
              <a:gd name="connsiteY0" fmla="*/ 1181 h 1563"/>
              <a:gd name="connsiteX1" fmla="*/ 191 w 765"/>
              <a:gd name="connsiteY1" fmla="*/ 1181 h 1563"/>
              <a:gd name="connsiteX2" fmla="*/ 364 w 765"/>
              <a:gd name="connsiteY2" fmla="*/ 0 h 1563"/>
              <a:gd name="connsiteX3" fmla="*/ 389 w 765"/>
              <a:gd name="connsiteY3" fmla="*/ 13 h 1563"/>
              <a:gd name="connsiteX4" fmla="*/ 574 w 765"/>
              <a:gd name="connsiteY4" fmla="*/ 1181 h 1563"/>
              <a:gd name="connsiteX5" fmla="*/ 765 w 765"/>
              <a:gd name="connsiteY5" fmla="*/ 1181 h 1563"/>
              <a:gd name="connsiteX6" fmla="*/ 383 w 765"/>
              <a:gd name="connsiteY6" fmla="*/ 1563 h 1563"/>
              <a:gd name="connsiteX7" fmla="*/ 0 w 765"/>
              <a:gd name="connsiteY7" fmla="*/ 1181 h 15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65" h="1563">
                <a:moveTo>
                  <a:pt x="0" y="1181"/>
                </a:moveTo>
                <a:lnTo>
                  <a:pt x="191" y="1181"/>
                </a:lnTo>
                <a:lnTo>
                  <a:pt x="364" y="0"/>
                </a:lnTo>
                <a:lnTo>
                  <a:pt x="389" y="13"/>
                </a:lnTo>
                <a:lnTo>
                  <a:pt x="574" y="1181"/>
                </a:lnTo>
                <a:lnTo>
                  <a:pt x="765" y="1181"/>
                </a:lnTo>
                <a:lnTo>
                  <a:pt x="383" y="1563"/>
                </a:lnTo>
                <a:lnTo>
                  <a:pt x="0" y="1181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3852545" y="4138295"/>
            <a:ext cx="351790" cy="35179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2</a:t>
            </a:r>
            <a:endParaRPr lang="en-US" altLang="zh-CN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微信商户状态信息为【已冻结】</a:t>
            </a:r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6336030" y="2438400"/>
            <a:ext cx="4473575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/>
              <a:t>如微信商户意愿确认状态为【已冻结】，并提示【在其他服务商已经完成开户】，这种情况，请商户联系人扫描二维码完成授权。</a:t>
            </a:r>
            <a:endParaRPr lang="zh-CN" altLang="en-US"/>
          </a:p>
        </p:txBody>
      </p:sp>
      <p:pic>
        <p:nvPicPr>
          <p:cNvPr id="2" name="图片 1" descr="微信图片_2020082715231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79320" y="1048385"/>
            <a:ext cx="2950845" cy="52514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1" name="矩形 30"/>
          <p:cNvSpPr/>
          <p:nvPr/>
        </p:nvSpPr>
        <p:spPr>
          <a:xfrm>
            <a:off x="2278380" y="2226945"/>
            <a:ext cx="2739390" cy="640715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2148840" y="2086610"/>
            <a:ext cx="351790" cy="35179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1</a:t>
            </a:r>
            <a:endParaRPr lang="en-US" altLang="zh-CN"/>
          </a:p>
        </p:txBody>
      </p:sp>
      <p:sp>
        <p:nvSpPr>
          <p:cNvPr id="3" name="矩形 2"/>
          <p:cNvSpPr/>
          <p:nvPr/>
        </p:nvSpPr>
        <p:spPr>
          <a:xfrm>
            <a:off x="2708275" y="3151505"/>
            <a:ext cx="1942465" cy="2142490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2500630" y="2931795"/>
            <a:ext cx="351790" cy="35179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2</a:t>
            </a:r>
            <a:endParaRPr lang="en-US" altLang="zh-CN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5057" name="标题 2"/>
          <p:cNvSpPr>
            <a:spLocks noGrp="1"/>
          </p:cNvSpPr>
          <p:nvPr>
            <p:ph type="title"/>
          </p:nvPr>
        </p:nvSpPr>
        <p:spPr>
          <a:xfrm>
            <a:off x="2457450" y="2809875"/>
            <a:ext cx="5907088" cy="2466975"/>
          </a:xfrm>
        </p:spPr>
        <p:txBody>
          <a:bodyPr vert="horz" wrap="square" lIns="91440" tIns="45720" rIns="91440" bIns="45720" numCol="1" anchor="ctr" anchorCtr="0" compatLnSpc="1"/>
          <a:p>
            <a:pPr marL="0" marR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400" b="1" i="0" u="none" strike="noStrike" kern="1200" cap="none" spc="0" normalizeH="0" baseline="0" noProof="1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+mj-ea"/>
                <a:cs typeface="+mj-cs"/>
              </a:rPr>
              <a:t>北京海科融通支付服务股份有限公司</a:t>
            </a:r>
            <a:br>
              <a:rPr lang="zh-CN" altLang="en-US" sz="2400" kern="1200"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+mj-ea"/>
                <a:cs typeface="+mj-cs"/>
              </a:rPr>
            </a:br>
            <a:r>
              <a:rPr kumimoji="0" lang="en-US" altLang="zh-CN" sz="2400" b="1" i="0" u="none" strike="noStrike" kern="1200" cap="none" spc="0" normalizeH="0" baseline="0" noProof="1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+mj-ea"/>
                <a:cs typeface="+mj-cs"/>
              </a:rPr>
              <a:t>——</a:t>
            </a:r>
            <a:r>
              <a:rPr kumimoji="0" lang="zh-CN" altLang="en-US" sz="2400" b="1" i="0" u="none" strike="noStrike" kern="1200" cap="none" spc="0" normalizeH="0" baseline="0" noProof="1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+mj-ea"/>
                <a:cs typeface="+mj-cs"/>
              </a:rPr>
              <a:t>优质商户管理中心</a:t>
            </a:r>
            <a:br>
              <a:rPr lang="zh-CN" altLang="en-US" sz="2400" kern="1200"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+mj-ea"/>
                <a:cs typeface="+mj-cs"/>
              </a:rPr>
            </a:br>
            <a:r>
              <a:rPr kumimoji="0" lang="zh-CN" altLang="en-US" sz="1400" b="0" i="0" u="none" strike="noStrike" kern="1200" cap="none" spc="0" normalizeH="0" baseline="0" noProof="1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+mj-ea"/>
                <a:cs typeface="+mj-cs"/>
              </a:rPr>
              <a:t>官方网址：https://maqian.hkrt.cn</a:t>
            </a:r>
            <a:br>
              <a:rPr lang="zh-CN" altLang="en-US" sz="1400" b="0" kern="1200"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+mj-ea"/>
                <a:cs typeface="+mj-cs"/>
              </a:rPr>
            </a:br>
            <a:r>
              <a:rPr kumimoji="0" lang="zh-CN" altLang="en-US" sz="1400" b="0" i="0" u="none" strike="noStrike" kern="1200" cap="none" spc="0" normalizeH="0" baseline="0" noProof="1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+mj-ea"/>
                <a:cs typeface="+mj-cs"/>
              </a:rPr>
              <a:t>联系方式：</a:t>
            </a:r>
            <a:r>
              <a:rPr kumimoji="0" lang="en-US" altLang="zh-CN" sz="1400" b="0" i="0" u="none" strike="noStrike" kern="1200" cap="none" spc="0" normalizeH="0" baseline="0" noProof="1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+mj-ea"/>
                <a:cs typeface="+mj-cs"/>
              </a:rPr>
              <a:t>400-060-0606</a:t>
            </a:r>
            <a:br>
              <a:rPr lang="en-US" altLang="zh-CN" sz="1400" b="0" kern="1200"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+mj-ea"/>
                <a:cs typeface="+mj-cs"/>
              </a:rPr>
            </a:br>
            <a:r>
              <a:rPr kumimoji="0" lang="zh-CN" altLang="en-US" sz="1400" b="0" i="0" u="none" strike="noStrike" kern="1200" cap="none" spc="0" normalizeH="0" baseline="0" noProof="1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+mj-ea"/>
                <a:cs typeface="+mj-cs"/>
              </a:rPr>
              <a:t>地址：北京市海淀区西直门北大街甲43号金运大厦A座12层</a:t>
            </a:r>
            <a:endParaRPr kumimoji="0" lang="zh-CN" altLang="en-US" sz="1400" b="0" i="0" u="none" strike="noStrike" kern="1200" cap="none" spc="0" normalizeH="0" baseline="0" noProof="1">
              <a:solidFill>
                <a:schemeClr val="bg1"/>
              </a:solidFill>
              <a:effectLst>
                <a:outerShdw blurRad="38100" dist="38100" dir="2700000">
                  <a:srgbClr val="C0C0C0"/>
                </a:outerShdw>
              </a:effectLst>
              <a:latin typeface="微软雅黑" panose="020B0503020204020204" pitchFamily="34" charset="-122"/>
              <a:ea typeface="+mj-ea"/>
              <a:cs typeface="+mj-cs"/>
            </a:endParaRPr>
          </a:p>
        </p:txBody>
      </p:sp>
      <p:pic>
        <p:nvPicPr>
          <p:cNvPr id="98306" name="图片 5" descr="码钱公众号二维码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6750" y="3171825"/>
            <a:ext cx="1673225" cy="16732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文本框 6"/>
          <p:cNvSpPr txBox="1"/>
          <p:nvPr/>
        </p:nvSpPr>
        <p:spPr>
          <a:xfrm>
            <a:off x="547688" y="4845050"/>
            <a:ext cx="1911350" cy="307975"/>
          </a:xfrm>
          <a:prstGeom prst="rect">
            <a:avLst/>
          </a:prstGeom>
          <a:noFill/>
        </p:spPr>
        <p:txBody>
          <a:bodyPr>
            <a:spAutoFit/>
          </a:bodyPr>
          <a:p>
            <a:pPr marR="0" algn="ctr" defTabSz="914400">
              <a:buClrTx/>
              <a:buSzTx/>
              <a:buFontTx/>
            </a:pPr>
            <a:r>
              <a:rPr kumimoji="0" lang="zh-CN" altLang="en-US" sz="1400" kern="1200" cap="none" spc="0" normalizeH="0" baseline="0" noProof="1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Franklin Gothic Medium" panose="020B0603020102020204" charset="0"/>
                <a:ea typeface="微软雅黑" panose="020B0503020204020204" pitchFamily="34" charset="-122"/>
                <a:cs typeface="+mn-cs"/>
              </a:rPr>
              <a:t>关注【码钱】公众号</a:t>
            </a:r>
            <a:endParaRPr kumimoji="0" lang="zh-CN" altLang="en-US" sz="1400" kern="1200" cap="none" spc="0" normalizeH="0" baseline="0" noProof="1">
              <a:solidFill>
                <a:schemeClr val="bg1"/>
              </a:solidFill>
              <a:effectLst>
                <a:outerShdw blurRad="38100" dist="38100" dir="2700000">
                  <a:srgbClr val="C0C0C0"/>
                </a:outerShdw>
              </a:effectLst>
              <a:latin typeface="Franklin Gothic Medium" panose="020B0603020102020204" charset="0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66750" y="1546225"/>
            <a:ext cx="4318000" cy="13208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 fontAlgn="auto">
              <a:buClrTx/>
              <a:buSzTx/>
              <a:buFontTx/>
              <a:defRPr/>
            </a:pPr>
            <a:r>
              <a:rPr kumimoji="0" lang="en-US" altLang="zh-CN" sz="8000" kern="1200" cap="none" spc="0" normalizeH="0" baseline="0" noProof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THANKS</a:t>
            </a:r>
            <a:endParaRPr kumimoji="0" lang="en-US" altLang="zh-CN" sz="8000" kern="1200" cap="none" spc="0" normalizeH="0" baseline="0" noProof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klin Gothic Medium" panose="020B0603020102020204" charset="0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3.xml><?xml version="1.0" encoding="utf-8"?>
<p:tagLst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"/>
</p:tagLst>
</file>

<file path=ppt/tags/tag4.xml><?xml version="1.0" encoding="utf-8"?>
<p:tagLst xmlns:p="http://schemas.openxmlformats.org/presentationml/2006/main">
  <p:tag name="KSO_WM_UNIT_TABLE_BEAUTIFY" val="smartTable{737f1f4b-6729-4f4f-9477-cfac0e0c48a8}"/>
  <p:tag name="KSO_WM_BEAUTIFY_FLAG" val="#wm#"/>
  <p:tag name="KSO_WM_UNIT_TYPE" val="β"/>
  <p:tag name="TABLE_SKINIDX" val="3"/>
  <p:tag name="TABLE_COLORIDX" val="h"/>
  <p:tag name="TABLE_EMPHASIZE_COLOR" val="14850714"/>
</p:tagLst>
</file>

<file path=ppt/tags/tag5.xml><?xml version="1.0" encoding="utf-8"?>
<p:tagLst xmlns:p="http://schemas.openxmlformats.org/presentationml/2006/main">
  <p:tag name="KSO_WM_BEAUTIFY_FLAG" val="#wm#"/>
  <p:tag name="KSO_WM_TEMPLATE_CATEGORY" val="diagram"/>
  <p:tag name="KSO_WM_TEMPLATE_INDEX" val="20208548"/>
  <p:tag name="KSO_WM_SLIDE_ID" val="diagram20208548_1"/>
  <p:tag name="KSO_WM_SLIDE_ITEM_CNT" val="0"/>
  <p:tag name="KSO_WM_SLIDE_INDEX" val="1"/>
  <p:tag name="KSO_WM_TAG_VERSION" val="1.0"/>
  <p:tag name="KSO_WM_SLIDE_LAYOUT" val="a_d_f"/>
  <p:tag name="KSO_WM_SLIDE_LAYOUT_CNT" val="1_1_1"/>
  <p:tag name="KSO_WM_SLIDE_TYPE" val="text"/>
  <p:tag name="KSO_WM_SLIDE_SUBTYPE" val="picTxt"/>
  <p:tag name="KSO_WM_SLIDE_SIZE" val="887*817"/>
  <p:tag name="KSO_WM_SLIDE_POSITION" val="38*-61"/>
  <p:tag name="KSO_WM_SLIDE_CONSTRAINT" val="%7b%22slideConstraint%22%3a%7b%22seriesAreas%22%3a%5b%5d%2c%22singleAreas%22%3a%5b%7b%22shapes%22%3a%5b15%5d%2c%22serialConstraintIndex%22%3a-1%2c%22areatextmark%22%3a0%2c%22pictureprocessmark%22%3a0%7d%5d%7d%7d"/>
  <p:tag name="KSO_WM_SLIDE_COLORSCHEME_VERSION" val="3.2"/>
  <p:tag name="KSO_WM_SLIDE_LAYOUT_INFO" val="{&quot;backgroundInfo&quot;:[{&quot;bottom&quot;:0,&quot;bottomAbs&quot;:false,&quot;left&quot;:0,&quot;leftAbs&quot;:false,&quot;right&quot;:0,&quot;rightAbs&quot;:false,&quot;top&quot;:0,&quot;topAbs&quot;:false,&quot;type&quot;:&quot;general&quot;}],&quot;direction&quot;:1,&quot;id&quot;:&quot;2020-06-26T08:24:06&quot;,&quot;maxSize&quot;:{&quot;size1&quot;:52.399634822209677},&quot;minSize&quot;:{&quot;size1&quot;:52.399634822209677},&quot;normalSize&quot;:{&quot;size1&quot;:52.399634822209677},&quot;subLayout&quot;:[{&quot;id&quot;:&quot;2020-06-26T08:24:06&quot;,&quot;maxSize&quot;:{&quot;size1&quot;:51.099590979682077},&quot;minSize&quot;:{&quot;size1&quot;:42.199590979682078},&quot;normalSize&quot;:{&quot;size1&quot;:50.675662720714449},&quot;subLayout&quot;:[{&quot;id&quot;:&quot;2020-06-26T08:24:06&quot;,&quot;margin&quot;:{&quot;bottom&quot;:0.81999999284744263,&quot;left&quot;:1.6929999589920044,&quot;right&quot;:1.6670000553131104,&quot;top&quot;:5.0799999237060547},&quot;type&quot;:0},{&quot;id&quot;:&quot;2020-06-26T08:24:06&quot;,&quot;margin&quot;:{&quot;bottom&quot;:4.6570000648498535,&quot;left&quot;:1.6929999589920044,&quot;right&quot;:1.6670000553131104,&quot;top&quot;:0.026000002399086952},&quot;type&quot;:0}],&quot;type&quot;:0},{&quot;id&quot;:&quot;2020-06-26T08:24:06&quot;,&quot;margin&quot;:{&quot;bottom&quot;:1.4819999933242798,&quot;left&quot;:0.026000002399086952,&quot;right&quot;:1.6929999589920044,&quot;top&quot;:2.5399999618530273},&quot;type&quot;:0}],&quot;type&quot;:0}"/>
  <p:tag name="KSO_WM_SLIDE_BACKGROUND" val="[&quot;general&quot;]"/>
  <p:tag name="KSO_WM_SLIDE_RATIO" val="1.777778"/>
  <p:tag name="KSO_WM_TEMPLATE_SUBCATEGORY" val="21"/>
  <p:tag name="KSO_WM_TEMPLATE_MASTER_TYPE" val="0"/>
  <p:tag name="KSO_WM_TEMPLATE_COLOR_TYPE" val="1"/>
  <p:tag name="KSO_WM_CHIP_INFOS" val="{&quot;layout_type&quot;:&quot;leftright&quot;,&quot;tags&quot;:{&quot;style&quot;:[&quot;商务&quot;,&quot;简约&quot;,&quot;文艺清新&quot;,&quot;中国风&quot;,&quot;卡通&quot;,&quot;欧美风&quot;,&quot;黑板风&quot;,&quot;渐变风&quot;,&quot;党政风&quot;]},&quot;slide_type&quot;:[&quot;text&quot;],&quot;aspect_ratio&quot;:&quot;16:9&quot;}"/>
  <p:tag name="KSO_WM_CHIP_FILLPROP" val="[[{&quot;fill_id&quot;:&quot;cf9b73648b7a412b8baf769e5847bf39&quot;,&quot;fill_align&quot;:&quot;lb&quot;,&quot;text_align&quot;:&quot;lb&quot;,&quot;text_direction&quot;:&quot;horizontal&quot;,&quot;chip_types&quot;:[&quot;header&quot;]},{&quot;fill_id&quot;:&quot;7b8baaa7df5c421e9b45f5d9d332ba83&quot;,&quot;fill_align&quot;:&quot;lt&quot;,&quot;text_align&quot;:&quot;lt&quot;,&quot;text_direction&quot;:&quot;horizontal&quot;,&quot;chip_types&quot;:[&quot;text&quot;]},{&quot;fill_id&quot;:&quot;ef8157b86c6f4523a5bfddf5d30ae854&quot;,&quot;fill_align&quot;:&quot;lm&quot;,&quot;text_align&quot;:&quot;lm&quot;,&quot;text_direction&quot;:&quot;horizontal&quot;,&quot;chip_types&quot;:[&quot;diagram&quot;,&quot;picture&quot;,&quot;chart&quot;,&quot;table&quot;,&quot;video&quot;]}]]"/>
  <p:tag name="KSO_WM_CHIP_XID" val="5ef31f54c6295c63c1a2e06f"/>
  <p:tag name="KSO_WM_CHIP_GROUPID" val="5ef31f54c6295c63c1a2e06e"/>
  <p:tag name="KSO_WM_SLIDE_BK_DARK_LIGHT" val="2"/>
  <p:tag name="KSO_WM_SLIDE_BACKGROUND_TYPE" val="general"/>
  <p:tag name="KSO_WM_SLIDE_SUPPORT_FEATURE_TYPE" val="0"/>
  <p:tag name="KSO_WM_TEMPLATE_ASSEMBLE_XID" val="5ef54025ea5a3ac527a18983"/>
  <p:tag name="KSO_WM_TEMPLATE_ASSEMBLE_GROUPID" val="5ef54025ea5a3ac527a18983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diagram20201853_1*i*1"/>
  <p:tag name="KSO_WM_TEMPLATE_CATEGORY" val="diagram"/>
  <p:tag name="KSO_WM_TEMPLATE_INDEX" val="20201853"/>
  <p:tag name="KSO_WM_UNIT_LAYERLEVEL" val="1"/>
  <p:tag name="KSO_WM_TAG_VERSION" val="1.0"/>
  <p:tag name="KSO_WM_BEAUTIFY_FLAG" val="#wm#"/>
  <p:tag name="KSO_WM_UNIT_BLOCK" val="0"/>
  <p:tag name="KSO_WM_UNIT_SM_LIMIT_TYPE" val="1"/>
  <p:tag name="KSO_WM_UNIT_PLACING_PICTURE_MD4" val="0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1853_1*i*1"/>
  <p:tag name="KSO_WM_TEMPLATE_CATEGORY" val="diagram"/>
  <p:tag name="KSO_WM_TEMPLATE_INDEX" val="20201853"/>
  <p:tag name="KSO_WM_UNIT_LAYERLEVEL" val="1"/>
  <p:tag name="KSO_WM_TAG_VERSION" val="1.0"/>
  <p:tag name="KSO_WM_BEAUTIFY_FLAG" val="#wm#"/>
  <p:tag name="KSO_WM_UNIT_BLOCK" val="0"/>
  <p:tag name="KSO_WM_UNIT_SM_LIMIT_TYPE" val="2"/>
  <p:tag name="KSO_WM_UNIT_PLACING_PICTURE_MD4" val="0"/>
</p:tagLst>
</file>

<file path=ppt/tags/tag8.xml><?xml version="1.0" encoding="utf-8"?>
<p:tagLst xmlns:p="http://schemas.openxmlformats.org/presentationml/2006/main">
  <p:tag name="KSO_WM_UNIT_DIAGRAM_MODELTYPE" val="stripeEnum"/>
  <p:tag name="KSO_WM_UNIT_SUBTYPE" val="a"/>
  <p:tag name="KSO_WM_UNIT_NOCLEAR" val="0"/>
  <p:tag name="KSO_WM_UNIT_VALUE" val="84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4_1"/>
  <p:tag name="KSO_WM_UNIT_ID" val="diagram20198933_3*l_h_f*1_4_1"/>
  <p:tag name="KSO_WM_TEMPLATE_CATEGORY" val="diagram"/>
  <p:tag name="KSO_WM_TEMPLATE_INDEX" val="20198933"/>
  <p:tag name="KSO_WM_UNIT_LAYERLEVEL" val="1_1_1"/>
  <p:tag name="KSO_WM_TAG_VERSION" val="1.0"/>
  <p:tag name="KSO_WM_BEAUTIFY_FLAG" val="#wm#"/>
  <p:tag name="KSO_WM_UNIT_PRESET_TEXT" val="单击此处输入你的正文，文字是您思想的提炼，为了最终演示发布的良好效果，请尽量言简意赅的阐述观点；根据需要可酌情增减文字，以便观者可以准确理解您所传达的信息。"/>
  <p:tag name="KSO_WM_UNIT_TEXT_FILL_FORE_SCHEMECOLOR_INDEX" val="13"/>
  <p:tag name="KSO_WM_UNIT_TEXT_FILL_TYPE" val="1"/>
  <p:tag name="KSO_WM_UNIT_USESOURCEFORMAT_APPLY" val="1"/>
</p:tagLst>
</file>

<file path=ppt/tags/tag9.xml><?xml version="1.0" encoding="utf-8"?>
<p:tagLst xmlns:p="http://schemas.openxmlformats.org/presentationml/2006/main">
  <p:tag name="KSO_WM_UNIT_DIAGRAM_MODELTYPE" val="stripeEnum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2_1"/>
  <p:tag name="KSO_WM_UNIT_ID" val="diagram20198933_3*l_h_i*1_2_1"/>
  <p:tag name="KSO_WM_TEMPLATE_CATEGORY" val="diagram"/>
  <p:tag name="KSO_WM_TEMPLATE_INDEX" val="20198933"/>
  <p:tag name="KSO_WM_UNIT_LAYERLEVEL" val="1_1_1"/>
  <p:tag name="KSO_WM_TAG_VERSION" val="1.0"/>
  <p:tag name="KSO_WM_BEAUTIFY_FLAG" val="#wm#"/>
  <p:tag name="KSO_WM_UNIT_LINE_FORE_SCHEMECOLOR_INDEX" val="14"/>
  <p:tag name="KSO_WM_UNIT_LINE_FILL_TYPE" val="2"/>
  <p:tag name="KSO_WM_UNIT_TEXT_FILL_FORE_SCHEMECOLOR_INDEX" val="2"/>
  <p:tag name="KSO_WM_UNIT_TEXT_FILL_TYPE" val="1"/>
  <p:tag name="KSO_WM_UNIT_USESOURCEFORMAT_APPLY" val="1"/>
</p:tagLst>
</file>

<file path=ppt/tags/tag10.xml><?xml version="1.0" encoding="utf-8"?>
<p:tagLst xmlns:p="http://schemas.openxmlformats.org/presentationml/2006/main">
  <p:tag name="KSO_WM_UNIT_DIAGRAM_MODELTYPE" val="stripeEnum"/>
  <p:tag name="KSO_WM_UNIT_SUBTYPE" val="a"/>
  <p:tag name="KSO_WM_UNIT_NOCLEAR" val="0"/>
  <p:tag name="KSO_WM_UNIT_VALUE" val="84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2_1"/>
  <p:tag name="KSO_WM_UNIT_ID" val="diagram20198933_3*l_h_f*1_2_1"/>
  <p:tag name="KSO_WM_TEMPLATE_CATEGORY" val="diagram"/>
  <p:tag name="KSO_WM_TEMPLATE_INDEX" val="20198933"/>
  <p:tag name="KSO_WM_UNIT_LAYERLEVEL" val="1_1_1"/>
  <p:tag name="KSO_WM_TAG_VERSION" val="1.0"/>
  <p:tag name="KSO_WM_BEAUTIFY_FLAG" val="#wm#"/>
  <p:tag name="KSO_WM_UNIT_PRESET_TEXT" val="单击此处输入你的正文，文字是您思想的提炼，为了最终演示发布的良好效果，请尽量言简意赅的阐述观点；根据需要可酌情增减文字，以便观者可以准确理解您所传达的信息。"/>
  <p:tag name="KSO_WM_UNIT_TEXT_FILL_FORE_SCHEMECOLOR_INDEX" val="13"/>
  <p:tag name="KSO_WM_UNIT_TEXT_FILL_TYPE" val="1"/>
  <p:tag name="KSO_WM_UNIT_USESOURCEFORMAT_APPLY" val="1"/>
</p:tagLst>
</file>

<file path=ppt/tags/tag11.xml><?xml version="1.0" encoding="utf-8"?>
<p:tagLst xmlns:p="http://schemas.openxmlformats.org/presentationml/2006/main">
  <p:tag name="KSO_WM_UNIT_DIAGRAM_MODELTYPE" val="stripeEnum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2_4"/>
  <p:tag name="KSO_WM_UNIT_ID" val="diagram20198933_3*l_h_i*1_2_4"/>
  <p:tag name="KSO_WM_TEMPLATE_CATEGORY" val="diagram"/>
  <p:tag name="KSO_WM_TEMPLATE_INDEX" val="20198933"/>
  <p:tag name="KSO_WM_UNIT_LAYERLEVEL" val="1_1_1"/>
  <p:tag name="KSO_WM_TAG_VERSION" val="1.0"/>
  <p:tag name="KSO_WM_BEAUTIFY_FLAG" val="#wm#"/>
  <p:tag name="KSO_WM_UNIT_USESOURCEFORMAT_APPLY" val="1"/>
</p:tagLst>
</file>

<file path=ppt/tags/tag12.xml><?xml version="1.0" encoding="utf-8"?>
<p:tagLst xmlns:p="http://schemas.openxmlformats.org/presentationml/2006/main">
  <p:tag name="KSO_WM_UNIT_FILL_FORE_SCHEMECOLOR_INDEX" val="6"/>
  <p:tag name="KSO_WM_UNIT_FILL_TYPE" val="1"/>
  <p:tag name="KSO_WM_UNIT_TEXT_FILL_FORE_SCHEMECOLOR_INDEX" val="13"/>
  <p:tag name="KSO_WM_UNIT_TEXT_FILL_TYPE" val="1"/>
  <p:tag name="KSO_WM_UNIT_USESOURCEFORMAT_APPLY" val="1"/>
  <p:tag name="KSO_WM_UNIT_DIAGRAM_MODELTYPE" val="stripeEnum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2_2"/>
  <p:tag name="KSO_WM_UNIT_ID" val="diagram20198933_3*l_h_i*1_2_2"/>
  <p:tag name="KSO_WM_TEMPLATE_CATEGORY" val="diagram"/>
  <p:tag name="KSO_WM_TEMPLATE_INDEX" val="20198933"/>
  <p:tag name="KSO_WM_UNIT_LAYERLEVEL" val="1_1_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FILL_FORE_SCHEMECOLOR_INDEX" val="6"/>
  <p:tag name="KSO_WM_UNIT_FILL_TYPE" val="1"/>
  <p:tag name="KSO_WM_UNIT_TEXT_FILL_FORE_SCHEMECOLOR_INDEX" val="13"/>
  <p:tag name="KSO_WM_UNIT_TEXT_FILL_TYPE" val="1"/>
  <p:tag name="KSO_WM_UNIT_USESOURCEFORMAT_APPLY" val="1"/>
  <p:tag name="KSO_WM_UNIT_DIAGRAM_MODELTYPE" val="stripeEnum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2_3"/>
  <p:tag name="KSO_WM_UNIT_ID" val="diagram20198933_3*l_h_i*1_2_3"/>
  <p:tag name="KSO_WM_TEMPLATE_CATEGORY" val="diagram"/>
  <p:tag name="KSO_WM_TEMPLATE_INDEX" val="20198933"/>
  <p:tag name="KSO_WM_UNIT_LAYERLEVEL" val="1_1_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DIAGRAM_MODELTYPE" val="stripeEnum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1_1"/>
  <p:tag name="KSO_WM_UNIT_ID" val="diagram20198933_3*l_h_i*1_1_1"/>
  <p:tag name="KSO_WM_TEMPLATE_CATEGORY" val="diagram"/>
  <p:tag name="KSO_WM_TEMPLATE_INDEX" val="20198933"/>
  <p:tag name="KSO_WM_UNIT_LAYERLEVEL" val="1_1_1"/>
  <p:tag name="KSO_WM_TAG_VERSION" val="1.0"/>
  <p:tag name="KSO_WM_BEAUTIFY_FLAG" val="#wm#"/>
  <p:tag name="KSO_WM_UNIT_LINE_FORE_SCHEMECOLOR_INDEX" val="14"/>
  <p:tag name="KSO_WM_UNIT_LINE_FILL_TYPE" val="2"/>
  <p:tag name="KSO_WM_UNIT_TEXT_FILL_FORE_SCHEMECOLOR_INDEX" val="2"/>
  <p:tag name="KSO_WM_UNIT_TEXT_FILL_TYPE" val="1"/>
  <p:tag name="KSO_WM_UNIT_USESOURCEFORMAT_APPLY" val="1"/>
</p:tagLst>
</file>

<file path=ppt/tags/tag15.xml><?xml version="1.0" encoding="utf-8"?>
<p:tagLst xmlns:p="http://schemas.openxmlformats.org/presentationml/2006/main">
  <p:tag name="KSO_WM_UNIT_DIAGRAM_MODELTYPE" val="stripeEnum"/>
  <p:tag name="KSO_WM_UNIT_SUBTYPE" val="a"/>
  <p:tag name="KSO_WM_UNIT_NOCLEAR" val="0"/>
  <p:tag name="KSO_WM_UNIT_VALUE" val="84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1_1"/>
  <p:tag name="KSO_WM_UNIT_ID" val="diagram20198933_3*l_h_f*1_1_1"/>
  <p:tag name="KSO_WM_TEMPLATE_CATEGORY" val="diagram"/>
  <p:tag name="KSO_WM_TEMPLATE_INDEX" val="20198933"/>
  <p:tag name="KSO_WM_UNIT_LAYERLEVEL" val="1_1_1"/>
  <p:tag name="KSO_WM_TAG_VERSION" val="1.0"/>
  <p:tag name="KSO_WM_BEAUTIFY_FLAG" val="#wm#"/>
  <p:tag name="KSO_WM_UNIT_PRESET_TEXT" val="单击此处输入你的正文，文字是您思想的提炼，为了最终演示发布的良好效果，请尽量言简意赅的阐述观点；根据需要可酌情增减文字，以便观者可以准确理解您所传达的信息。"/>
  <p:tag name="KSO_WM_UNIT_TEXT_FILL_FORE_SCHEMECOLOR_INDEX" val="13"/>
  <p:tag name="KSO_WM_UNIT_TEXT_FILL_TYPE" val="1"/>
  <p:tag name="KSO_WM_UNIT_USESOURCEFORMAT_APPLY" val="1"/>
</p:tagLst>
</file>

<file path=ppt/tags/tag16.xml><?xml version="1.0" encoding="utf-8"?>
<p:tagLst xmlns:p="http://schemas.openxmlformats.org/presentationml/2006/main">
  <p:tag name="KSO_WM_UNIT_DIAGRAM_MODELTYPE" val="stripeEnum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1_2"/>
  <p:tag name="KSO_WM_UNIT_ID" val="diagram20198933_3*l_h_i*1_1_2"/>
  <p:tag name="KSO_WM_TEMPLATE_CATEGORY" val="diagram"/>
  <p:tag name="KSO_WM_TEMPLATE_INDEX" val="20198933"/>
  <p:tag name="KSO_WM_UNIT_LAYERLEVEL" val="1_1_1"/>
  <p:tag name="KSO_WM_TAG_VERSION" val="1.0"/>
  <p:tag name="KSO_WM_BEAUTIFY_FLAG" val="#wm#"/>
  <p:tag name="KSO_WM_UNIT_USESOURCEFORMAT_APPLY" val="1"/>
</p:tagLst>
</file>

<file path=ppt/tags/tag17.xml><?xml version="1.0" encoding="utf-8"?>
<p:tagLst xmlns:p="http://schemas.openxmlformats.org/presentationml/2006/main"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  <p:tag name="KSO_WM_UNIT_DIAGRAM_MODELTYPE" val="stripeEnum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1_3"/>
  <p:tag name="KSO_WM_UNIT_ID" val="diagram20198933_3*l_h_i*1_1_3"/>
  <p:tag name="KSO_WM_TEMPLATE_CATEGORY" val="diagram"/>
  <p:tag name="KSO_WM_TEMPLATE_INDEX" val="20198933"/>
  <p:tag name="KSO_WM_UNIT_LAYERLEVEL" val="1_1_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  <p:tag name="KSO_WM_UNIT_DIAGRAM_MODELTYPE" val="stripeEnum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1_4"/>
  <p:tag name="KSO_WM_UNIT_ID" val="diagram20198933_3*l_h_i*1_1_4"/>
  <p:tag name="KSO_WM_TEMPLATE_CATEGORY" val="diagram"/>
  <p:tag name="KSO_WM_TEMPLATE_INDEX" val="20198933"/>
  <p:tag name="KSO_WM_UNIT_LAYERLEVEL" val="1_1_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DIAGRAM_MODELTYPE" val="stripeEnum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3_3"/>
  <p:tag name="KSO_WM_UNIT_ID" val="diagram20198933_3*l_h_i*1_3_3"/>
  <p:tag name="KSO_WM_TEMPLATE_CATEGORY" val="diagram"/>
  <p:tag name="KSO_WM_TEMPLATE_INDEX" val="20198933"/>
  <p:tag name="KSO_WM_UNIT_LAYERLEVEL" val="1_1_1"/>
  <p:tag name="KSO_WM_TAG_VERSION" val="1.0"/>
  <p:tag name="KSO_WM_BEAUTIFY_FLAG" val="#wm#"/>
  <p:tag name="KSO_WM_UNIT_LINE_FORE_SCHEMECOLOR_INDEX" val="14"/>
  <p:tag name="KSO_WM_UNIT_LINE_FILL_TYPE" val="2"/>
  <p:tag name="KSO_WM_UNIT_TEXT_FILL_FORE_SCHEMECOLOR_INDEX" val="2"/>
  <p:tag name="KSO_WM_UNIT_TEXT_FILL_TYPE" val="1"/>
  <p:tag name="KSO_WM_UNIT_USESOURCEFORMAT_APPLY" val="1"/>
</p:tagLst>
</file>

<file path=ppt/tags/tag20.xml><?xml version="1.0" encoding="utf-8"?>
<p:tagLst xmlns:p="http://schemas.openxmlformats.org/presentationml/2006/main">
  <p:tag name="KSO_WM_UNIT_DIAGRAM_MODELTYPE" val="stripeEnum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3_4"/>
  <p:tag name="KSO_WM_UNIT_ID" val="diagram20198933_3*l_h_i*1_3_4"/>
  <p:tag name="KSO_WM_TEMPLATE_CATEGORY" val="diagram"/>
  <p:tag name="KSO_WM_TEMPLATE_INDEX" val="20198933"/>
  <p:tag name="KSO_WM_UNIT_LAYERLEVEL" val="1_1_1"/>
  <p:tag name="KSO_WM_TAG_VERSION" val="1.0"/>
  <p:tag name="KSO_WM_BEAUTIFY_FLAG" val="#wm#"/>
  <p:tag name="KSO_WM_UNIT_USESOURCEFORMAT_APPLY" val="1"/>
</p:tagLst>
</file>

<file path=ppt/tags/tag21.xml><?xml version="1.0" encoding="utf-8"?>
<p:tagLst xmlns:p="http://schemas.openxmlformats.org/presentationml/2006/main">
  <p:tag name="KSO_WM_UNIT_FILL_FORE_SCHEMECOLOR_INDEX" val="7"/>
  <p:tag name="KSO_WM_UNIT_FILL_TYPE" val="1"/>
  <p:tag name="KSO_WM_UNIT_TEXT_FILL_FORE_SCHEMECOLOR_INDEX" val="13"/>
  <p:tag name="KSO_WM_UNIT_TEXT_FILL_TYPE" val="1"/>
  <p:tag name="KSO_WM_UNIT_USESOURCEFORMAT_APPLY" val="1"/>
  <p:tag name="KSO_WM_UNIT_DIAGRAM_MODELTYPE" val="stripeEnum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3_1"/>
  <p:tag name="KSO_WM_UNIT_ID" val="diagram20198933_3*l_h_i*1_3_1"/>
  <p:tag name="KSO_WM_TEMPLATE_CATEGORY" val="diagram"/>
  <p:tag name="KSO_WM_TEMPLATE_INDEX" val="20198933"/>
  <p:tag name="KSO_WM_UNIT_LAYERLEVEL" val="1_1_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FILL_FORE_SCHEMECOLOR_INDEX" val="7"/>
  <p:tag name="KSO_WM_UNIT_FILL_TYPE" val="1"/>
  <p:tag name="KSO_WM_UNIT_TEXT_FILL_FORE_SCHEMECOLOR_INDEX" val="13"/>
  <p:tag name="KSO_WM_UNIT_TEXT_FILL_TYPE" val="1"/>
  <p:tag name="KSO_WM_UNIT_USESOURCEFORMAT_APPLY" val="1"/>
  <p:tag name="KSO_WM_UNIT_DIAGRAM_MODELTYPE" val="stripeEnum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3_2"/>
  <p:tag name="KSO_WM_UNIT_ID" val="diagram20198933_3*l_h_i*1_3_2"/>
  <p:tag name="KSO_WM_TEMPLATE_CATEGORY" val="diagram"/>
  <p:tag name="KSO_WM_TEMPLATE_INDEX" val="20198933"/>
  <p:tag name="KSO_WM_UNIT_LAYERLEVEL" val="1_1_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BEAUTIFY_FLAG" val="#wm#"/>
  <p:tag name="KSO_WM_TEMPLATE_CATEGORY" val="diagram"/>
  <p:tag name="KSO_WM_TEMPLATE_INDEX" val="20168438"/>
</p:tagLst>
</file>

<file path=ppt/tags/tag24.xml><?xml version="1.0" encoding="utf-8"?>
<p:tagLst xmlns:p="http://schemas.openxmlformats.org/presentationml/2006/main">
  <p:tag name="KSO_WM_BEAUTIFY_FLAG" val="#wm#"/>
  <p:tag name="KSO_WM_TEMPLATE_CATEGORY" val="diagram"/>
  <p:tag name="KSO_WM_TEMPLATE_INDEX" val="20208548"/>
  <p:tag name="KSO_WM_SLIDE_ID" val="diagram20208548_1"/>
  <p:tag name="KSO_WM_SLIDE_ITEM_CNT" val="0"/>
  <p:tag name="KSO_WM_SLIDE_INDEX" val="1"/>
  <p:tag name="KSO_WM_TAG_VERSION" val="1.0"/>
  <p:tag name="KSO_WM_SLIDE_LAYOUT" val="a_d_f"/>
  <p:tag name="KSO_WM_SLIDE_LAYOUT_CNT" val="1_1_1"/>
  <p:tag name="KSO_WM_SLIDE_TYPE" val="text"/>
  <p:tag name="KSO_WM_SLIDE_SUBTYPE" val="picTxt"/>
  <p:tag name="KSO_WM_SLIDE_SIZE" val="887*817"/>
  <p:tag name="KSO_WM_SLIDE_POSITION" val="38*-61"/>
  <p:tag name="KSO_WM_SLIDE_CONSTRAINT" val="%7b%22slideConstraint%22%3a%7b%22seriesAreas%22%3a%5b%5d%2c%22singleAreas%22%3a%5b%7b%22shapes%22%3a%5b15%5d%2c%22serialConstraintIndex%22%3a-1%2c%22areatextmark%22%3a0%2c%22pictureprocessmark%22%3a0%7d%5d%7d%7d"/>
  <p:tag name="KSO_WM_SLIDE_COLORSCHEME_VERSION" val="3.2"/>
  <p:tag name="KSO_WM_SLIDE_LAYOUT_INFO" val="{&quot;backgroundInfo&quot;:[{&quot;bottom&quot;:0,&quot;bottomAbs&quot;:false,&quot;left&quot;:0,&quot;leftAbs&quot;:false,&quot;right&quot;:0,&quot;rightAbs&quot;:false,&quot;top&quot;:0,&quot;topAbs&quot;:false,&quot;type&quot;:&quot;general&quot;}],&quot;direction&quot;:1,&quot;id&quot;:&quot;2020-06-26T08:24:06&quot;,&quot;maxSize&quot;:{&quot;size1&quot;:52.399634822209677},&quot;minSize&quot;:{&quot;size1&quot;:52.399634822209677},&quot;normalSize&quot;:{&quot;size1&quot;:52.399634822209677},&quot;subLayout&quot;:[{&quot;id&quot;:&quot;2020-06-26T08:24:06&quot;,&quot;maxSize&quot;:{&quot;size1&quot;:51.099590979682077},&quot;minSize&quot;:{&quot;size1&quot;:42.199590979682078},&quot;normalSize&quot;:{&quot;size1&quot;:50.675662720714449},&quot;subLayout&quot;:[{&quot;id&quot;:&quot;2020-06-26T08:24:06&quot;,&quot;margin&quot;:{&quot;bottom&quot;:0.81999999284744263,&quot;left&quot;:1.6929999589920044,&quot;right&quot;:1.6670000553131104,&quot;top&quot;:5.0799999237060547},&quot;type&quot;:0},{&quot;id&quot;:&quot;2020-06-26T08:24:06&quot;,&quot;margin&quot;:{&quot;bottom&quot;:4.6570000648498535,&quot;left&quot;:1.6929999589920044,&quot;right&quot;:1.6670000553131104,&quot;top&quot;:0.026000002399086952},&quot;type&quot;:0}],&quot;type&quot;:0},{&quot;id&quot;:&quot;2020-06-26T08:24:06&quot;,&quot;margin&quot;:{&quot;bottom&quot;:1.4819999933242798,&quot;left&quot;:0.026000002399086952,&quot;right&quot;:1.6929999589920044,&quot;top&quot;:2.5399999618530273},&quot;type&quot;:0}],&quot;type&quot;:0}"/>
  <p:tag name="KSO_WM_SLIDE_BACKGROUND" val="[&quot;general&quot;]"/>
  <p:tag name="KSO_WM_SLIDE_RATIO" val="1.777778"/>
  <p:tag name="KSO_WM_TEMPLATE_SUBCATEGORY" val="21"/>
  <p:tag name="KSO_WM_TEMPLATE_MASTER_TYPE" val="0"/>
  <p:tag name="KSO_WM_TEMPLATE_COLOR_TYPE" val="1"/>
  <p:tag name="KSO_WM_CHIP_INFOS" val="{&quot;layout_type&quot;:&quot;leftright&quot;,&quot;tags&quot;:{&quot;style&quot;:[&quot;商务&quot;,&quot;简约&quot;,&quot;文艺清新&quot;,&quot;中国风&quot;,&quot;卡通&quot;,&quot;欧美风&quot;,&quot;黑板风&quot;,&quot;渐变风&quot;,&quot;党政风&quot;]},&quot;slide_type&quot;:[&quot;text&quot;],&quot;aspect_ratio&quot;:&quot;16:9&quot;}"/>
  <p:tag name="KSO_WM_CHIP_FILLPROP" val="[[{&quot;fill_id&quot;:&quot;cf9b73648b7a412b8baf769e5847bf39&quot;,&quot;fill_align&quot;:&quot;lb&quot;,&quot;text_align&quot;:&quot;lb&quot;,&quot;text_direction&quot;:&quot;horizontal&quot;,&quot;chip_types&quot;:[&quot;header&quot;]},{&quot;fill_id&quot;:&quot;7b8baaa7df5c421e9b45f5d9d332ba83&quot;,&quot;fill_align&quot;:&quot;lt&quot;,&quot;text_align&quot;:&quot;lt&quot;,&quot;text_direction&quot;:&quot;horizontal&quot;,&quot;chip_types&quot;:[&quot;text&quot;]},{&quot;fill_id&quot;:&quot;ef8157b86c6f4523a5bfddf5d30ae854&quot;,&quot;fill_align&quot;:&quot;lm&quot;,&quot;text_align&quot;:&quot;lm&quot;,&quot;text_direction&quot;:&quot;horizontal&quot;,&quot;chip_types&quot;:[&quot;diagram&quot;,&quot;picture&quot;,&quot;chart&quot;,&quot;table&quot;,&quot;video&quot;]}]]"/>
  <p:tag name="KSO_WM_CHIP_XID" val="5ef31f54c6295c63c1a2e06f"/>
  <p:tag name="KSO_WM_CHIP_GROUPID" val="5ef31f54c6295c63c1a2e06e"/>
  <p:tag name="KSO_WM_SLIDE_BK_DARK_LIGHT" val="2"/>
  <p:tag name="KSO_WM_SLIDE_BACKGROUND_TYPE" val="general"/>
  <p:tag name="KSO_WM_SLIDE_SUPPORT_FEATURE_TYPE" val="0"/>
  <p:tag name="KSO_WM_TEMPLATE_ASSEMBLE_XID" val="5ef54025ea5a3ac527a18983"/>
  <p:tag name="KSO_WM_TEMPLATE_ASSEMBLE_GROUPID" val="5ef54025ea5a3ac527a18983"/>
</p:tagLst>
</file>

<file path=ppt/tags/tag25.xml><?xml version="1.0" encoding="utf-8"?>
<p:tagLst xmlns:p="http://schemas.openxmlformats.org/presentationml/2006/main">
  <p:tag name="REFSHAPE" val="279102124"/>
</p:tagLst>
</file>

<file path=ppt/tags/tag26.xml><?xml version="1.0" encoding="utf-8"?>
<p:tagLst xmlns:p="http://schemas.openxmlformats.org/presentationml/2006/main">
  <p:tag name="REFSHAPE" val="561457036"/>
  <p:tag name="KSO_WM_UNIT_PLACING_PICTURE_USER_VIEWPORT" val="{&quot;height&quot;:15840,&quot;width&quot;:8905}"/>
</p:tagLst>
</file>

<file path=ppt/theme/theme1.xml><?xml version="1.0" encoding="utf-8"?>
<a:theme xmlns:a="http://schemas.openxmlformats.org/drawingml/2006/main" name="Office 主题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3773</Words>
  <Application>WPS 演示</Application>
  <PresentationFormat>宽屏</PresentationFormat>
  <Paragraphs>582</Paragraphs>
  <Slides>39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39</vt:i4>
      </vt:variant>
    </vt:vector>
  </HeadingPairs>
  <TitlesOfParts>
    <vt:vector size="48" baseType="lpstr">
      <vt:lpstr>Arial</vt:lpstr>
      <vt:lpstr>宋体</vt:lpstr>
      <vt:lpstr>Wingdings</vt:lpstr>
      <vt:lpstr>黑体</vt:lpstr>
      <vt:lpstr>微软雅黑</vt:lpstr>
      <vt:lpstr>Arial Unicode MS</vt:lpstr>
      <vt:lpstr>Calibri</vt:lpstr>
      <vt:lpstr>Franklin Gothic Medium</vt:lpstr>
      <vt:lpstr>Office 主题</vt:lpstr>
      <vt:lpstr>商户入网操作指南</vt:lpstr>
      <vt:lpstr>服务商进行商户入网的大前提</vt:lpstr>
      <vt:lpstr>可满足不同类型商户入网，手续简单</vt:lpstr>
      <vt:lpstr>一部手机十分钟即可完成入网</vt:lpstr>
      <vt:lpstr>商户入网行业限制</vt:lpstr>
      <vt:lpstr>商户入网入口</vt:lpstr>
      <vt:lpstr>PC端商户入网指南</vt:lpstr>
      <vt:lpstr>商户入网信息提交（营业信息、经营者信息、结算信息、店铺信息）</vt:lpstr>
      <vt:lpstr>商户入网未完成——在草稿箱继续进件</vt:lpstr>
      <vt:lpstr>商户审核状态</vt:lpstr>
      <vt:lpstr>PowerPoint 演示文稿</vt:lpstr>
      <vt:lpstr>商户配置（费率、机具绑定、微信商户意愿确认）</vt:lpstr>
      <vt:lpstr>【产品配置】——费率配置&amp;结算方式配置</vt:lpstr>
      <vt:lpstr>【绑定】——设备绑定</vt:lpstr>
      <vt:lpstr>微信商户意愿确认</vt:lpstr>
      <vt:lpstr>PowerPoint 演示文稿</vt:lpstr>
      <vt:lpstr>补充：设备解绑流程</vt:lpstr>
      <vt:lpstr>小程序商户入网指南</vt:lpstr>
      <vt:lpstr>概述</vt:lpstr>
      <vt:lpstr>进件助手小程序——选择商户主体类型</vt:lpstr>
      <vt:lpstr>小微商户入网第1步——注册手机号</vt:lpstr>
      <vt:lpstr>小微商户入网第2步——填写商户信息</vt:lpstr>
      <vt:lpstr>小微商户入网第3步——填写结算信息</vt:lpstr>
      <vt:lpstr>个体工商户入网第1步——注册手机号</vt:lpstr>
      <vt:lpstr>个体工商户入网第2步——填写商户信息</vt:lpstr>
      <vt:lpstr>个体工商户入网第3步——上传营业执照</vt:lpstr>
      <vt:lpstr>个体工商户入网第4步——填写结算信息</vt:lpstr>
      <vt:lpstr>对私法人结算</vt:lpstr>
      <vt:lpstr>对私非法人结算</vt:lpstr>
      <vt:lpstr>对公结算</vt:lpstr>
      <vt:lpstr>企业或者事业单位入网与个体工商户的不同之处</vt:lpstr>
      <vt:lpstr>小结</vt:lpstr>
      <vt:lpstr>费率配置</vt:lpstr>
      <vt:lpstr>机具绑定、修改商户简称等功能</vt:lpstr>
      <vt:lpstr>常见问题</vt:lpstr>
      <vt:lpstr>PowerPoint 演示文稿</vt:lpstr>
      <vt:lpstr>微信商户状态信息为【审核驳回】</vt:lpstr>
      <vt:lpstr>微信商户状态信息为【已冻结】</vt:lpstr>
      <vt:lpstr>北京海科融通支付服务股份有限公司 ——优质商户管理中心 官方网址：https://maqian.hkrt.cn 联系方式：400-060-0606 地址：北京市海淀区西直门北大街甲43号金运大厦A座12层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王宁</cp:lastModifiedBy>
  <cp:revision>440</cp:revision>
  <dcterms:created xsi:type="dcterms:W3CDTF">2020-03-05T15:26:00Z</dcterms:created>
  <dcterms:modified xsi:type="dcterms:W3CDTF">2020-12-11T05:42:55Z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2052-11.1.0.9339</vt:lpwstr>
  </property>
</Properties>
</file>