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60" r:id="rId3"/>
    <p:sldId id="286" r:id="rId4"/>
    <p:sldId id="287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5" r:id="rId14"/>
    <p:sldId id="322" r:id="rId15"/>
    <p:sldId id="277" r:id="rId16"/>
    <p:sldId id="278" r:id="rId17"/>
    <p:sldId id="280" r:id="rId18"/>
    <p:sldId id="330" r:id="rId19"/>
    <p:sldId id="281" r:id="rId20"/>
    <p:sldId id="317" r:id="rId21"/>
    <p:sldId id="282" r:id="rId23"/>
    <p:sldId id="284" r:id="rId24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34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napToObjects="1" showGuides="1">
      <p:cViewPr varScale="1">
        <p:scale>
          <a:sx n="116" d="100"/>
          <a:sy n="116" d="100"/>
        </p:scale>
        <p:origin x="336" y="108"/>
      </p:cViewPr>
      <p:guideLst>
        <p:guide orient="horz" pos="187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/Users/wangyao/Desktop/封面.png封面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5080" y="2540"/>
            <a:ext cx="12181840" cy="68522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321935" y="2815590"/>
            <a:ext cx="10515600" cy="1226820"/>
          </a:xfrm>
        </p:spPr>
        <p:txBody>
          <a:bodyPr anchor="b"/>
          <a:lstStyle>
            <a:lvl1pPr>
              <a:defRPr sz="5600" b="1">
                <a:solidFill>
                  <a:srgbClr val="373445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mtClean="0"/>
              <a:t>单击此处编辑标题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目录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1815" y="2997200"/>
            <a:ext cx="7096760" cy="132588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/Users/wangyao/Desktop/过渡.png过渡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10160" y="5715"/>
            <a:ext cx="12171045" cy="6845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19860" y="248285"/>
            <a:ext cx="8836660" cy="582930"/>
          </a:xfrm>
        </p:spPr>
        <p:txBody>
          <a:bodyPr anchor="ctr" anchorCtr="0">
            <a:noAutofit/>
          </a:bodyPr>
          <a:lstStyle>
            <a:lvl1pPr>
              <a:defRPr sz="3200" b="1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8.png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4.png"/><Relationship Id="rId3" Type="http://schemas.openxmlformats.org/officeDocument/2006/relationships/tags" Target="../tags/tag3.xml"/><Relationship Id="rId2" Type="http://schemas.openxmlformats.org/officeDocument/2006/relationships/image" Target="../media/image6.jpeg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tags" Target="../tags/tag4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tags" Target="../tags/tag5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72355" y="1772920"/>
            <a:ext cx="6092190" cy="2367280"/>
          </a:xfrm>
        </p:spPr>
        <p:txBody>
          <a:bodyPr anchor="ctr" anchorCtr="0">
            <a:normAutofit/>
          </a:bodyPr>
          <a:p>
            <a:pPr algn="r">
              <a:lnSpc>
                <a:spcPct val="150000"/>
              </a:lnSpc>
            </a:pPr>
            <a:r>
              <a:rPr lang="zh-CN" altLang="en-US" sz="5400"/>
              <a:t>码钱商管操作指南</a:t>
            </a:r>
            <a:br>
              <a:rPr lang="zh-CN" altLang="en-US" sz="5400"/>
            </a:br>
            <a:r>
              <a:rPr lang="en-US" altLang="zh-CN" sz="4000" b="0"/>
              <a:t>——</a:t>
            </a:r>
            <a:r>
              <a:rPr lang="zh-CN" altLang="en-US" sz="4000" b="0"/>
              <a:t>商户使用版</a:t>
            </a:r>
            <a:endParaRPr lang="zh-CN" altLang="en-US" sz="4000" b="0"/>
          </a:p>
        </p:txBody>
      </p:sp>
      <p:sp>
        <p:nvSpPr>
          <p:cNvPr id="3" name="文本框 2"/>
          <p:cNvSpPr txBox="1"/>
          <p:nvPr/>
        </p:nvSpPr>
        <p:spPr>
          <a:xfrm>
            <a:off x="7179310" y="4356735"/>
            <a:ext cx="37852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en-US" altLang="zh-CN">
                <a:solidFill>
                  <a:srgbClr val="373445"/>
                </a:solidFill>
              </a:rPr>
              <a:t>2020</a:t>
            </a:r>
            <a:r>
              <a:rPr lang="zh-CN" altLang="en-US">
                <a:solidFill>
                  <a:srgbClr val="373445"/>
                </a:solidFill>
              </a:rPr>
              <a:t>年</a:t>
            </a:r>
            <a:r>
              <a:rPr lang="en-US" altLang="zh-CN">
                <a:solidFill>
                  <a:srgbClr val="373445"/>
                </a:solidFill>
              </a:rPr>
              <a:t>9</a:t>
            </a:r>
            <a:r>
              <a:rPr lang="zh-CN" altLang="en-US">
                <a:solidFill>
                  <a:srgbClr val="373445"/>
                </a:solidFill>
              </a:rPr>
              <a:t>月</a:t>
            </a:r>
            <a:endParaRPr lang="zh-CN" altLang="en-US">
              <a:solidFill>
                <a:srgbClr val="373445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07670" y="0"/>
            <a:ext cx="13009245" cy="69335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87070" y="3131820"/>
            <a:ext cx="5328000" cy="192024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p>
            <a:pPr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/>
              <a:t>商户如何知道一天的收款金额和交易笔数？</a:t>
            </a:r>
            <a:endParaRPr lang="zh-CN" altLang="en-US" sz="1600"/>
          </a:p>
          <a:p>
            <a:pPr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>
                <a:sym typeface="+mn-ea"/>
              </a:rPr>
              <a:t>商户当天收到的款项什么时间到商户绑定的银行卡？</a:t>
            </a:r>
            <a:endParaRPr lang="zh-CN" altLang="en-US" sz="1600"/>
          </a:p>
          <a:p>
            <a:pPr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>
                <a:sym typeface="+mn-ea"/>
              </a:rPr>
              <a:t>平台登录密码忘记了怎么办？如何修改密码？</a:t>
            </a:r>
            <a:endParaRPr lang="zh-CN" altLang="en-US" sz="1600"/>
          </a:p>
          <a:p>
            <a:pPr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>
                <a:sym typeface="+mn-ea"/>
              </a:rPr>
              <a:t>结算卡能修改吗？</a:t>
            </a:r>
            <a:endParaRPr lang="zh-CN" altLang="en-US" sz="1600"/>
          </a:p>
          <a:p>
            <a:pPr indent="-457200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600"/>
              <a:t>......</a:t>
            </a:r>
            <a:endParaRPr lang="en-US" altLang="zh-CN" sz="1600"/>
          </a:p>
        </p:txBody>
      </p:sp>
      <p:sp>
        <p:nvSpPr>
          <p:cNvPr id="10" name="文本框 9"/>
          <p:cNvSpPr txBox="1"/>
          <p:nvPr/>
        </p:nvSpPr>
        <p:spPr>
          <a:xfrm>
            <a:off x="686435" y="914400"/>
            <a:ext cx="5328000" cy="166052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4000"/>
              <a:t>感谢</a:t>
            </a:r>
            <a:r>
              <a:rPr lang="zh-CN" altLang="en-US" sz="1400"/>
              <a:t>所有商户对【码钱】的信任和支持，相信很多刚入网的商户，在使用【码钱商管】平台时会有如下或其他的疑问，这份操作指南将给到大家详细的解释。</a:t>
            </a:r>
            <a:endParaRPr lang="zh-CN" altLang="en-US" sz="1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码钱组合图片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1163955"/>
            <a:ext cx="6918960" cy="491172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双平台系统，便于商户随时随地查询管理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777875" y="1592580"/>
            <a:ext cx="5123815" cy="1337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285750" indent="-285750" algn="l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zh-CN" altLang="en-US">
                <a:sym typeface="+mn-ea"/>
              </a:rPr>
              <a:t>电脑端登陆地址：</a:t>
            </a:r>
            <a:r>
              <a:rPr lang="en-US" altLang="zh-CN">
                <a:sym typeface="+mn-ea"/>
              </a:rPr>
              <a:t>https://m.hkrt.cn</a:t>
            </a:r>
            <a:endParaRPr lang="en-US" altLang="zh-CN"/>
          </a:p>
          <a:p>
            <a:pPr marL="285750" indent="-285750" algn="l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zh-CN" altLang="en-US">
                <a:sym typeface="+mn-ea"/>
              </a:rPr>
              <a:t>手机端小程序：在微信直接搜索</a:t>
            </a:r>
            <a:r>
              <a:rPr lang="en-US" altLang="zh-CN">
                <a:sym typeface="+mn-ea"/>
              </a:rPr>
              <a:t>“</a:t>
            </a:r>
            <a:r>
              <a:rPr lang="zh-CN" altLang="en-US">
                <a:sym typeface="+mn-ea"/>
              </a:rPr>
              <a:t>码钱商管</a:t>
            </a:r>
            <a:r>
              <a:rPr lang="en-US" altLang="zh-CN">
                <a:sym typeface="+mn-ea"/>
              </a:rPr>
              <a:t>”</a:t>
            </a:r>
            <a:r>
              <a:rPr lang="zh-CN" altLang="en-US">
                <a:sym typeface="+mn-ea"/>
              </a:rPr>
              <a:t>或用微信扫一扫下方的二维码</a:t>
            </a:r>
            <a:endParaRPr lang="zh-CN" altLang="en-US">
              <a:solidFill>
                <a:schemeClr val="bg1"/>
              </a:solidFill>
              <a:latin typeface="汉仪锐智W" panose="00020600040101010101" charset="-122"/>
              <a:ea typeface="汉仪锐智W" panose="00020600040101010101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860" y="3047365"/>
            <a:ext cx="2102485" cy="210248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8" name="文本框 7"/>
          <p:cNvSpPr txBox="1"/>
          <p:nvPr/>
        </p:nvSpPr>
        <p:spPr>
          <a:xfrm>
            <a:off x="1123633" y="5149850"/>
            <a:ext cx="2694940" cy="411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 algn="ctr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400">
                <a:solidFill>
                  <a:schemeClr val="tx1"/>
                </a:solidFill>
                <a:latin typeface="+mn-ea"/>
                <a:sym typeface="+mn-ea"/>
              </a:rPr>
              <a:t>码钱商管小程序官方二维码</a:t>
            </a:r>
            <a:endParaRPr lang="zh-CN" altLang="en-US" sz="1400">
              <a:solidFill>
                <a:schemeClr val="tx1"/>
              </a:solidFill>
              <a:latin typeface="+mn-ea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39465" y="2455545"/>
            <a:ext cx="7723505" cy="743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altLang="en-US" sz="4000" b="0">
                <a:latin typeface="宋体" panose="02010600030101010101" pitchFamily="2" charset="-122"/>
                <a:cs typeface="宋体" panose="02010600030101010101" pitchFamily="2" charset="-122"/>
              </a:rPr>
              <a:t>【码钱商管】电脑端操作指南</a:t>
            </a:r>
            <a:endParaRPr lang="en-US" altLang="zh-CN" sz="4000" b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 rot="0">
            <a:off x="2226945" y="2441575"/>
            <a:ext cx="885825" cy="720090"/>
            <a:chOff x="3540" y="4252"/>
            <a:chExt cx="1395" cy="1134"/>
          </a:xfrm>
        </p:grpSpPr>
        <p:sp>
          <p:nvSpPr>
            <p:cNvPr id="54" name="椭圆 53"/>
            <p:cNvSpPr/>
            <p:nvPr/>
          </p:nvSpPr>
          <p:spPr>
            <a:xfrm>
              <a:off x="3801" y="4252"/>
              <a:ext cx="1134" cy="1134"/>
            </a:xfrm>
            <a:prstGeom prst="ellipse">
              <a:avLst/>
            </a:prstGeom>
            <a:solidFill>
              <a:schemeClr val="tx1">
                <a:lumMod val="50000"/>
                <a:lumOff val="5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40" y="4258"/>
              <a:ext cx="567" cy="567"/>
            </a:xfrm>
            <a:prstGeom prst="ellipse">
              <a:avLst/>
            </a:prstGeom>
            <a:solidFill>
              <a:srgbClr val="FFC000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392680" y="2509520"/>
            <a:ext cx="756920" cy="5822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/>
              <a:t>1</a:t>
            </a:r>
            <a:endParaRPr lang="en-US" altLang="zh-CN" sz="3200" b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商户在电脑端登录（</a:t>
            </a:r>
            <a:r>
              <a:rPr lang="en-US" altLang="zh-CN">
                <a:sym typeface="+mn-ea"/>
              </a:rPr>
              <a:t>https://m.hkrt.cn</a:t>
            </a:r>
            <a:r>
              <a:rPr lang="zh-CN" altLang="en-US">
                <a:sym typeface="+mn-ea"/>
              </a:rPr>
              <a:t>）</a:t>
            </a:r>
            <a:endParaRPr lang="zh-CN" altLang="en-US"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20686" r="20686"/>
          <a:stretch>
            <a:fillRect/>
          </a:stretch>
        </p:blipFill>
        <p:spPr>
          <a:xfrm>
            <a:off x="352425" y="1341755"/>
            <a:ext cx="5109210" cy="510921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6096635" y="1929130"/>
            <a:ext cx="5387340" cy="29997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商户审核通过后，码钱账号和密码会以短信形式发送到商户联系人手机。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登录账号方式：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（建议以手机号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密码方式登录，便于记录）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、商户编号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密码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、商户联系人手机号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密码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如忘记密码，可点击【忘记密码】进行找回。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45135" y="1042035"/>
            <a:ext cx="11232397" cy="5040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登录首页</a:t>
            </a:r>
            <a:r>
              <a:rPr lang="en-US" altLang="zh-CN"/>
              <a:t>——</a:t>
            </a:r>
            <a:r>
              <a:rPr lang="zh-CN" altLang="en-US"/>
              <a:t>即可查看商户交易金额、笔数</a:t>
            </a:r>
            <a:endParaRPr lang="en-US" altLang="zh-CN"/>
          </a:p>
        </p:txBody>
      </p:sp>
      <p:sp>
        <p:nvSpPr>
          <p:cNvPr id="12" name="矩形 11"/>
          <p:cNvSpPr/>
          <p:nvPr/>
        </p:nvSpPr>
        <p:spPr>
          <a:xfrm>
            <a:off x="8025765" y="1121410"/>
            <a:ext cx="2580640" cy="40132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457825" y="4337685"/>
            <a:ext cx="5920740" cy="1337945"/>
          </a:xfrm>
          <a:prstGeom prst="rect">
            <a:avLst/>
          </a:prstGeom>
          <a:solidFill>
            <a:schemeClr val="accent2">
              <a:alpha val="50000"/>
            </a:schemeClr>
          </a:solidFill>
        </p:spPr>
        <p:txBody>
          <a:bodyPr wrap="square" rtlCol="0">
            <a:spAutoFit/>
          </a:bodyPr>
          <a:p>
            <a:pPr marL="285750" indent="-285750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zh-CN" altLang="en-US"/>
              <a:t>如果您有多个商户，可以通过【切换商户】查看数据；</a:t>
            </a:r>
            <a:endParaRPr lang="zh-CN" altLang="en-US"/>
          </a:p>
          <a:p>
            <a:pPr marL="285750" indent="-285750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zh-CN" altLang="en-US"/>
              <a:t>您也可以通过【账户设置】修改手机号和登录密码；</a:t>
            </a:r>
            <a:endParaRPr lang="zh-CN" altLang="en-US"/>
          </a:p>
          <a:p>
            <a:pPr marL="285750" indent="-285750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zh-CN" altLang="en-US"/>
              <a:t>您可以在【消息中心】查看各类通知。</a:t>
            </a:r>
            <a:endParaRPr lang="zh-CN" altLang="en-US"/>
          </a:p>
        </p:txBody>
      </p:sp>
      <p:cxnSp>
        <p:nvCxnSpPr>
          <p:cNvPr id="8" name="直接箭头连接符 7"/>
          <p:cNvCxnSpPr>
            <a:stCxn id="12" idx="2"/>
          </p:cNvCxnSpPr>
          <p:nvPr/>
        </p:nvCxnSpPr>
        <p:spPr>
          <a:xfrm flipH="1">
            <a:off x="8025765" y="1522730"/>
            <a:ext cx="1290320" cy="2814955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675" y="1715770"/>
            <a:ext cx="8823811" cy="396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财务中心</a:t>
            </a:r>
            <a:r>
              <a:rPr lang="en-US" altLang="zh-CN"/>
              <a:t>——</a:t>
            </a:r>
            <a:r>
              <a:rPr lang="zh-CN" altLang="en-US"/>
              <a:t>商户可以查询且导出交易记录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371965" y="2571115"/>
            <a:ext cx="24860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>
                <a:solidFill>
                  <a:schemeClr val="tx1"/>
                </a:solidFill>
                <a:sym typeface="+mn-ea"/>
              </a:rPr>
              <a:t>商户可以根据具体情况进行筛选查询交易记录。</a:t>
            </a:r>
            <a:endParaRPr lang="zh-CN" altLang="en-US" sz="1600">
              <a:solidFill>
                <a:schemeClr val="tx1"/>
              </a:solidFill>
              <a:sym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071370" y="2571115"/>
            <a:ext cx="6803390" cy="145351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9425305" y="4048760"/>
            <a:ext cx="23710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>
                <a:solidFill>
                  <a:schemeClr val="tx1"/>
                </a:solidFill>
                <a:sym typeface="+mn-ea"/>
              </a:rPr>
              <a:t>筛选查询完后，商户可以选择导出列表数据。</a:t>
            </a:r>
            <a:endParaRPr lang="zh-CN" altLang="en-US" sz="1600">
              <a:solidFill>
                <a:schemeClr val="tx1"/>
              </a:solidFill>
              <a:sym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776210" y="4119245"/>
            <a:ext cx="1099185" cy="38036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2915" y="2836545"/>
            <a:ext cx="842645" cy="25654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57175" y="2571115"/>
            <a:ext cx="396000" cy="396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863725" y="2312035"/>
            <a:ext cx="396000" cy="396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88250" y="4024630"/>
            <a:ext cx="396000" cy="396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071370" y="4904105"/>
            <a:ext cx="6804025" cy="38036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1863725" y="4682490"/>
            <a:ext cx="396000" cy="396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425305" y="4832985"/>
            <a:ext cx="237109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>
                <a:solidFill>
                  <a:schemeClr val="tx1"/>
                </a:solidFill>
                <a:sym typeface="+mn-ea"/>
              </a:rPr>
              <a:t>交易记录详细展示交易时间、金额、手续费、收款方式等信息。</a:t>
            </a:r>
            <a:endParaRPr lang="zh-CN" altLang="en-US" sz="1600">
              <a:solidFill>
                <a:schemeClr val="tx1"/>
              </a:solidFill>
              <a:sym typeface="+mn-ea"/>
            </a:endParaRPr>
          </a:p>
        </p:txBody>
      </p:sp>
      <p:cxnSp>
        <p:nvCxnSpPr>
          <p:cNvPr id="22" name="直接箭头连接符 21"/>
          <p:cNvCxnSpPr>
            <a:endCxn id="7" idx="1"/>
          </p:cNvCxnSpPr>
          <p:nvPr/>
        </p:nvCxnSpPr>
        <p:spPr>
          <a:xfrm>
            <a:off x="8874760" y="2836545"/>
            <a:ext cx="497205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>
            <a:off x="8874760" y="4300220"/>
            <a:ext cx="497205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>
            <a:off x="8874760" y="5072380"/>
            <a:ext cx="497205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2425" y="1819275"/>
            <a:ext cx="8824770" cy="396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财务中心</a:t>
            </a:r>
            <a:r>
              <a:rPr lang="en-US" altLang="zh-CN"/>
              <a:t>——</a:t>
            </a:r>
            <a:r>
              <a:rPr lang="zh-CN" altLang="en-US">
                <a:sym typeface="+mn-ea"/>
              </a:rPr>
              <a:t>商户可以查询且导出结算记录</a:t>
            </a:r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52425" y="3168650"/>
            <a:ext cx="842645" cy="25654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071370" y="2571115"/>
            <a:ext cx="6803390" cy="39624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22250" y="2900680"/>
            <a:ext cx="396000" cy="396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863725" y="2312035"/>
            <a:ext cx="396000" cy="396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2" name="直接箭头连接符 21"/>
          <p:cNvCxnSpPr/>
          <p:nvPr/>
        </p:nvCxnSpPr>
        <p:spPr>
          <a:xfrm>
            <a:off x="8874760" y="2769235"/>
            <a:ext cx="497205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2071370" y="4581525"/>
            <a:ext cx="6803390" cy="39624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863725" y="4322445"/>
            <a:ext cx="396000" cy="396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719060" y="3425190"/>
            <a:ext cx="1155700" cy="32131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557135" y="3157220"/>
            <a:ext cx="396000" cy="396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8874760" y="3605530"/>
            <a:ext cx="497205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>
            <a:off x="8874760" y="4779645"/>
            <a:ext cx="497205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371965" y="2600960"/>
            <a:ext cx="28568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>
                <a:solidFill>
                  <a:schemeClr val="tx1"/>
                </a:solidFill>
                <a:sym typeface="+mn-ea"/>
              </a:rPr>
              <a:t>商户可以根据时间筛选查询。</a:t>
            </a:r>
            <a:endParaRPr lang="zh-CN" altLang="en-US" sz="1600">
              <a:solidFill>
                <a:schemeClr val="tx1"/>
              </a:solidFill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371965" y="3314065"/>
            <a:ext cx="23710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>
                <a:solidFill>
                  <a:schemeClr val="tx1"/>
                </a:solidFill>
                <a:sym typeface="+mn-ea"/>
              </a:rPr>
              <a:t>筛选查询完后，商户可以选择导出列表数据。</a:t>
            </a:r>
            <a:endParaRPr lang="zh-CN" altLang="en-US" sz="1600">
              <a:solidFill>
                <a:schemeClr val="tx1"/>
              </a:solidFill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371965" y="4364990"/>
            <a:ext cx="237109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>
                <a:solidFill>
                  <a:schemeClr val="tx1"/>
                </a:solidFill>
                <a:sym typeface="+mn-ea"/>
              </a:rPr>
              <a:t>结算记录详细展示结算时间、金额、服务费、结算方式等信息。</a:t>
            </a:r>
            <a:endParaRPr lang="zh-CN" altLang="en-US" sz="1600">
              <a:solidFill>
                <a:schemeClr val="tx1"/>
              </a:solidFill>
              <a:sym typeface="+mn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1330" y="1243330"/>
            <a:ext cx="11231060" cy="504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财务中心</a:t>
            </a:r>
            <a:r>
              <a:rPr lang="en-US" altLang="zh-CN"/>
              <a:t>——</a:t>
            </a:r>
            <a:r>
              <a:rPr lang="zh-CN" altLang="en-US"/>
              <a:t>商户可以修改结算卡</a:t>
            </a:r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675890" y="3855085"/>
            <a:ext cx="1374140" cy="45148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56590" y="3344545"/>
            <a:ext cx="842645" cy="25654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675890" y="4755515"/>
            <a:ext cx="8702675" cy="1337945"/>
          </a:xfrm>
          <a:prstGeom prst="rect">
            <a:avLst/>
          </a:prstGeom>
          <a:solidFill>
            <a:schemeClr val="accent2">
              <a:alpha val="50000"/>
            </a:schemeClr>
          </a:solidFill>
        </p:spPr>
        <p:txBody>
          <a:bodyPr wrap="square" rtlCol="0">
            <a:spAutoFit/>
          </a:bodyPr>
          <a:p>
            <a:pPr marL="285750" indent="-285750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zh-CN" altLang="en-US"/>
              <a:t>如果您是对私结算，同名修改，可以在这直接点击【修改结算卡】进行修改；</a:t>
            </a:r>
            <a:endParaRPr lang="zh-CN" altLang="en-US"/>
          </a:p>
          <a:p>
            <a:pPr marL="285750" indent="-285750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zh-CN" altLang="en-US"/>
              <a:t>如果是您对私结算，非同名修改，或对公结算修改，请联系业务员走线下申请流程进行修改。</a:t>
            </a:r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0060" y="1427480"/>
            <a:ext cx="11231060" cy="504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终端管理</a:t>
            </a:r>
            <a:r>
              <a:rPr lang="en-US" altLang="zh-CN"/>
              <a:t>——</a:t>
            </a:r>
            <a:r>
              <a:rPr lang="zh-CN" altLang="en-US"/>
              <a:t>商户可以查看绑定的收款设备</a:t>
            </a:r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77215" y="2945130"/>
            <a:ext cx="1163955" cy="34798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51790" y="4714240"/>
            <a:ext cx="7698105" cy="1753235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  <a:sym typeface="+mn-ea"/>
              </a:rPr>
              <a:t>商户对绑定设备有任何疑问，或需要新增设备绑定、解绑、换绑等需求，可以联系服务商业务员进行处理（业务员联系方式在签约信息页面）。</a:t>
            </a:r>
            <a:endParaRPr lang="zh-CN" altLang="en-US">
              <a:solidFill>
                <a:schemeClr val="tx1"/>
              </a:solidFill>
              <a:sym typeface="+mn-ea"/>
            </a:endParaRP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>
                <a:solidFill>
                  <a:schemeClr val="tx1"/>
                </a:solidFill>
                <a:sym typeface="+mn-ea"/>
              </a:rPr>
              <a:t>收款设备指码牌、码盒一类具有收款功能的设备；</a:t>
            </a:r>
            <a:endParaRPr lang="zh-CN" altLang="en-US">
              <a:solidFill>
                <a:schemeClr val="tx1"/>
              </a:solidFill>
              <a:sym typeface="+mn-ea"/>
            </a:endParaRP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>
                <a:solidFill>
                  <a:schemeClr val="tx1"/>
                </a:solidFill>
                <a:sym typeface="+mn-ea"/>
              </a:rPr>
              <a:t>设备终端指云喇叭一类辅助收款的设备。</a:t>
            </a:r>
            <a:endParaRPr lang="zh-CN" altLang="en-US">
              <a:solidFill>
                <a:schemeClr val="tx1"/>
              </a:solidFill>
              <a:sym typeface="+mn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" name="图片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1330" y="1258570"/>
            <a:ext cx="11231061" cy="504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19860" y="248285"/>
            <a:ext cx="9211310" cy="582930"/>
          </a:xfrm>
        </p:spPr>
        <p:txBody>
          <a:bodyPr/>
          <a:p>
            <a:r>
              <a:rPr lang="zh-CN" altLang="en-US"/>
              <a:t>商户签约信息（业务员联系方式、签约费率）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7614920" y="2647950"/>
            <a:ext cx="409765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>
                <a:solidFill>
                  <a:schemeClr val="tx1"/>
                </a:solidFill>
                <a:sym typeface="+mn-ea"/>
              </a:rPr>
              <a:t>商户所属的服务商，业务员联系方式，商户有问题可以第一时间联系业务员。</a:t>
            </a:r>
            <a:endParaRPr lang="zh-CN">
              <a:solidFill>
                <a:schemeClr val="tx1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10320" y="4638675"/>
            <a:ext cx="2802255" cy="5067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p>
            <a:pPr>
              <a:lnSpc>
                <a:spcPct val="150000"/>
              </a:lnSpc>
            </a:pPr>
            <a:r>
              <a:rPr lang="zh-CN">
                <a:solidFill>
                  <a:schemeClr val="tx1"/>
                </a:solidFill>
                <a:sym typeface="+mn-ea"/>
              </a:rPr>
              <a:t>商户签约的费率</a:t>
            </a:r>
            <a:endParaRPr lang="zh-CN">
              <a:solidFill>
                <a:schemeClr val="tx1"/>
              </a:solidFill>
              <a:sym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752090" y="2647950"/>
            <a:ext cx="4583430" cy="94615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752090" y="3815080"/>
            <a:ext cx="5643880" cy="215392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81330" y="3136265"/>
            <a:ext cx="1155700" cy="32131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19" name="直接箭头连接符 18"/>
          <p:cNvCxnSpPr/>
          <p:nvPr/>
        </p:nvCxnSpPr>
        <p:spPr>
          <a:xfrm>
            <a:off x="7335520" y="3136265"/>
            <a:ext cx="279400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>
            <a:endCxn id="7" idx="1"/>
          </p:cNvCxnSpPr>
          <p:nvPr/>
        </p:nvCxnSpPr>
        <p:spPr>
          <a:xfrm>
            <a:off x="8395970" y="4892040"/>
            <a:ext cx="514350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538095" y="2226310"/>
            <a:ext cx="82289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altLang="en-US" sz="4000" b="0">
                <a:latin typeface="宋体" panose="02010600030101010101" pitchFamily="2" charset="-122"/>
                <a:cs typeface="宋体" panose="02010600030101010101" pitchFamily="2" charset="-122"/>
              </a:rPr>
              <a:t>【码钱商家】小程序操作指南</a:t>
            </a:r>
            <a:endParaRPr lang="zh-CN" altLang="en-US" sz="4000" b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 rot="0">
            <a:off x="1426210" y="2212975"/>
            <a:ext cx="885825" cy="720090"/>
            <a:chOff x="3540" y="4252"/>
            <a:chExt cx="1395" cy="1134"/>
          </a:xfrm>
        </p:grpSpPr>
        <p:sp>
          <p:nvSpPr>
            <p:cNvPr id="54" name="椭圆 53"/>
            <p:cNvSpPr/>
            <p:nvPr/>
          </p:nvSpPr>
          <p:spPr>
            <a:xfrm>
              <a:off x="3801" y="4252"/>
              <a:ext cx="1134" cy="1134"/>
            </a:xfrm>
            <a:prstGeom prst="ellipse">
              <a:avLst/>
            </a:prstGeom>
            <a:solidFill>
              <a:schemeClr val="tx1">
                <a:lumMod val="50000"/>
                <a:lumOff val="5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40" y="4258"/>
              <a:ext cx="567" cy="567"/>
            </a:xfrm>
            <a:prstGeom prst="ellipse">
              <a:avLst/>
            </a:prstGeom>
            <a:solidFill>
              <a:srgbClr val="FFC000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591945" y="2280920"/>
            <a:ext cx="756920" cy="5822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/>
              <a:t>2</a:t>
            </a:r>
            <a:endParaRPr lang="en-US" altLang="zh-CN" sz="3200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商户可以通过微信授权登录或账号登录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956310" y="1201420"/>
            <a:ext cx="3841750" cy="3841750"/>
          </a:xfrm>
          <a:prstGeom prst="rect">
            <a:avLst/>
          </a:prstGeom>
          <a:ln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728345" y="5484495"/>
            <a:ext cx="42976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/>
              <a:t>您可以直接扫描此二维码登录</a:t>
            </a:r>
            <a:endParaRPr lang="zh-CN" altLang="en-US"/>
          </a:p>
          <a:p>
            <a:pPr algn="ctr"/>
            <a:r>
              <a:rPr lang="zh-CN" altLang="en-US"/>
              <a:t>或搜索【码钱商家】小程序</a:t>
            </a:r>
            <a:endParaRPr lang="zh-CN" altLang="en-US"/>
          </a:p>
          <a:p>
            <a:pPr algn="ctr"/>
            <a:r>
              <a:rPr lang="zh-CN" altLang="en-US"/>
              <a:t>账号和密码与电脑端登录账号和密码相同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396480" y="831215"/>
            <a:ext cx="2639060" cy="557530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0405" y="1047750"/>
            <a:ext cx="2642778" cy="558000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首页</a:t>
            </a:r>
            <a:r>
              <a:rPr lang="en-US" altLang="zh-CN"/>
              <a:t>——</a:t>
            </a:r>
            <a:r>
              <a:rPr lang="zh-CN" altLang="en-US"/>
              <a:t>商户可以看到</a:t>
            </a:r>
            <a:r>
              <a:rPr lang="zh-CN" altLang="en-US"/>
              <a:t>当天的收款金额、笔数</a:t>
            </a:r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696720" y="3122930"/>
            <a:ext cx="3198495" cy="87757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696720" y="1906905"/>
            <a:ext cx="3198495" cy="106235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696720" y="1489075"/>
            <a:ext cx="3198495" cy="29146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20" name="直接箭头连接符 19"/>
          <p:cNvCxnSpPr/>
          <p:nvPr/>
        </p:nvCxnSpPr>
        <p:spPr>
          <a:xfrm>
            <a:off x="4895215" y="1646555"/>
            <a:ext cx="1210945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6106160" y="1354455"/>
            <a:ext cx="41497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/>
              <a:t>如果您有多个商户，可以点击此处切换商户；</a:t>
            </a:r>
            <a:endParaRPr lang="zh-CN" altLang="en-US" sz="1600"/>
          </a:p>
          <a:p>
            <a:r>
              <a:rPr lang="zh-CN" altLang="en-US" sz="1600"/>
              <a:t>查看该商户下的收款金额。</a:t>
            </a:r>
            <a:endParaRPr lang="zh-CN" altLang="en-US" sz="1600"/>
          </a:p>
        </p:txBody>
      </p:sp>
      <p:cxnSp>
        <p:nvCxnSpPr>
          <p:cNvPr id="21" name="直接箭头连接符 20"/>
          <p:cNvCxnSpPr/>
          <p:nvPr/>
        </p:nvCxnSpPr>
        <p:spPr>
          <a:xfrm>
            <a:off x="4895215" y="2437765"/>
            <a:ext cx="1210945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6106160" y="2268855"/>
            <a:ext cx="414972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/>
              <a:t>显示当天的收款金额、笔数。</a:t>
            </a:r>
            <a:endParaRPr lang="zh-CN" altLang="en-US" sz="1600"/>
          </a:p>
        </p:txBody>
      </p:sp>
      <p:cxnSp>
        <p:nvCxnSpPr>
          <p:cNvPr id="23" name="直接箭头连接符 22"/>
          <p:cNvCxnSpPr/>
          <p:nvPr/>
        </p:nvCxnSpPr>
        <p:spPr>
          <a:xfrm>
            <a:off x="4895215" y="3561715"/>
            <a:ext cx="1210945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6106160" y="3383280"/>
            <a:ext cx="414972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/>
              <a:t>实时账本，展示最近的</a:t>
            </a:r>
            <a:r>
              <a:rPr lang="en-US" altLang="zh-CN" sz="1600"/>
              <a:t>3</a:t>
            </a:r>
            <a:r>
              <a:rPr lang="zh-CN" altLang="en-US" sz="1600"/>
              <a:t>笔交易。</a:t>
            </a:r>
            <a:endParaRPr lang="zh-CN" altLang="en-US" sz="16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交易查询</a:t>
            </a:r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59875" y="877570"/>
            <a:ext cx="2472055" cy="52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4635" y="877570"/>
            <a:ext cx="2472055" cy="52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895" y="877570"/>
            <a:ext cx="2472275" cy="522000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矩形 18"/>
          <p:cNvSpPr/>
          <p:nvPr/>
        </p:nvSpPr>
        <p:spPr>
          <a:xfrm>
            <a:off x="4859655" y="1767205"/>
            <a:ext cx="2472055" cy="115200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419860" y="1682115"/>
            <a:ext cx="1796415" cy="808355"/>
          </a:xfrm>
          <a:prstGeom prst="rect">
            <a:avLst/>
          </a:prstGeom>
          <a:noFill/>
          <a:ln w="28575" cmpd="sng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439420" y="6194425"/>
            <a:ext cx="372300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点击首页顶部交易金额区域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16120" y="6194425"/>
            <a:ext cx="34417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可以进行筛选查询，可以点击单笔账单查看订单详情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69910" y="6194425"/>
            <a:ext cx="34417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订单详情展示金额、手续费、收款方式等信息，支持【退款】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262745" y="5579745"/>
            <a:ext cx="1329690" cy="44640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820535" y="1338580"/>
            <a:ext cx="652145" cy="34290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到账查询</a:t>
            </a:r>
            <a:endParaRPr lang="en-US" altLang="zh-CN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819290" y="903605"/>
            <a:ext cx="2472395" cy="52200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6585" y="903605"/>
            <a:ext cx="2472395" cy="52200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720" y="903605"/>
            <a:ext cx="2472633" cy="52200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右箭头 16"/>
          <p:cNvSpPr/>
          <p:nvPr/>
        </p:nvSpPr>
        <p:spPr>
          <a:xfrm>
            <a:off x="4020185" y="3244215"/>
            <a:ext cx="398145" cy="8978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7777480" y="3244215"/>
            <a:ext cx="398145" cy="8978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67130" y="3823970"/>
            <a:ext cx="566420" cy="5803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885305" y="1774190"/>
            <a:ext cx="392430" cy="29972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9482455" y="1502410"/>
            <a:ext cx="745490" cy="59944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36880" y="6123305"/>
            <a:ext cx="372300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码钱商家小程序首页【到账记录】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362450" y="6120765"/>
            <a:ext cx="33851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到账记录页面展示的到账金额已经扣除交易与结算的手续费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186420" y="6123305"/>
            <a:ext cx="4005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顶部到账金额下方会展示到账状态，展示【到账成功】则代表已经结算至商户的结算卡。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也可以在【消息】页面查看到账通知</a:t>
            </a: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868295" y="986155"/>
            <a:ext cx="2472633" cy="52200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右箭头 16"/>
          <p:cNvSpPr/>
          <p:nvPr/>
        </p:nvSpPr>
        <p:spPr>
          <a:xfrm>
            <a:off x="5826760" y="3326765"/>
            <a:ext cx="398145" cy="8978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5930" y="986155"/>
            <a:ext cx="2471603" cy="52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矩形 10"/>
          <p:cNvSpPr/>
          <p:nvPr/>
        </p:nvSpPr>
        <p:spPr>
          <a:xfrm>
            <a:off x="3821430" y="5742940"/>
            <a:ext cx="566420" cy="5803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372995" y="6323330"/>
            <a:ext cx="372300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点击底部的【消息】</a:t>
            </a:r>
            <a:endParaRPr lang="en-US" altLang="zh-CN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224905" y="6323330"/>
            <a:ext cx="372300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步：在到账记录页面有展示到账提醒通知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562975" y="1524000"/>
            <a:ext cx="622300" cy="27051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05930" y="1918970"/>
            <a:ext cx="2472055" cy="74930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如果您有多家门店，可以进行多门店及员工设置</a:t>
            </a:r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4895" y="877570"/>
            <a:ext cx="2472275" cy="522000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8285" y="877570"/>
            <a:ext cx="2472055" cy="52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1455" y="877570"/>
            <a:ext cx="2472521" cy="52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文本框 14"/>
          <p:cNvSpPr txBox="1"/>
          <p:nvPr/>
        </p:nvSpPr>
        <p:spPr>
          <a:xfrm>
            <a:off x="436880" y="6123305"/>
            <a:ext cx="372300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点击码钱商家小程序首页【店铺管理】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746250" y="3823970"/>
            <a:ext cx="566420" cy="5803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234180" y="6123305"/>
            <a:ext cx="37230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点击【添加门店】编辑店铺名称即可</a:t>
            </a:r>
            <a:r>
              <a:rPr lang="en-US" altLang="zh-CN" sz="1400">
                <a:latin typeface="微软雅黑" panose="020B0503020204020204" charset="-122"/>
                <a:ea typeface="微软雅黑" panose="020B0503020204020204" charset="-122"/>
              </a:rPr>
              <a:t>,</a:t>
            </a:r>
            <a:endParaRPr lang="en-US" altLang="zh-CN" sz="140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点击员工后面的【</a:t>
            </a:r>
            <a:r>
              <a:rPr lang="en-US" altLang="zh-CN" sz="1400">
                <a:latin typeface="微软雅黑" panose="020B0503020204020204" charset="-122"/>
                <a:ea typeface="微软雅黑" panose="020B0503020204020204" charset="-122"/>
              </a:rPr>
              <a:t>0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名】可以添加店长和店员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388610" y="1538605"/>
            <a:ext cx="1370330" cy="34099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986395" y="6123305"/>
            <a:ext cx="37230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点击店长或者员工，可以开启退款权限，员工离职可以删除员工账号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672580" y="3223260"/>
            <a:ext cx="638175" cy="25654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/>
        </p:nvSpPr>
        <p:spPr>
          <a:xfrm>
            <a:off x="4020185" y="3244215"/>
            <a:ext cx="398145" cy="8978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右箭头 17"/>
          <p:cNvSpPr/>
          <p:nvPr/>
        </p:nvSpPr>
        <p:spPr>
          <a:xfrm>
            <a:off x="7777480" y="3244215"/>
            <a:ext cx="398145" cy="8978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19860" y="248285"/>
            <a:ext cx="9711690" cy="582930"/>
          </a:xfrm>
        </p:spPr>
        <p:txBody>
          <a:bodyPr/>
          <a:p>
            <a:r>
              <a:rPr lang="zh-CN" altLang="en-US"/>
              <a:t>收款设备</a:t>
            </a:r>
            <a:r>
              <a:rPr lang="en-US" altLang="zh-CN"/>
              <a:t>——</a:t>
            </a:r>
            <a:r>
              <a:rPr lang="zh-CN" altLang="en-US"/>
              <a:t>可自定义名称，绑定指定门店</a:t>
            </a:r>
            <a:r>
              <a:rPr lang="en-US" altLang="zh-CN"/>
              <a:t>/</a:t>
            </a:r>
            <a:r>
              <a:rPr lang="zh-CN" altLang="en-US"/>
              <a:t>员工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5535" y="875665"/>
            <a:ext cx="2472275" cy="522000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436880" y="6123305"/>
            <a:ext cx="372300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点击码钱商家小程序首页【收款管理】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875280" y="3823970"/>
            <a:ext cx="566420" cy="5803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右箭头 7"/>
          <p:cNvSpPr/>
          <p:nvPr/>
        </p:nvSpPr>
        <p:spPr>
          <a:xfrm>
            <a:off x="4020185" y="3244215"/>
            <a:ext cx="398145" cy="8978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510" y="875665"/>
            <a:ext cx="2471420" cy="52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4630" y="875665"/>
            <a:ext cx="2472055" cy="52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文本框 22"/>
          <p:cNvSpPr txBox="1"/>
          <p:nvPr/>
        </p:nvSpPr>
        <p:spPr>
          <a:xfrm>
            <a:off x="4234180" y="6123305"/>
            <a:ext cx="37230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能够查看到设备数量，点击某一个设备可查看设备详情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57185" y="6123305"/>
            <a:ext cx="37230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可自定义名称，方便筛选查询该设备的交易数据，可绑定到指定门店</a:t>
            </a:r>
            <a:r>
              <a:rPr lang="en-US" altLang="zh-CN" sz="1400">
                <a:latin typeface="微软雅黑" panose="020B0503020204020204" charset="-122"/>
                <a:ea typeface="微软雅黑" panose="020B0503020204020204" charset="-122"/>
              </a:rPr>
              <a:t>/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员工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右箭头 25"/>
          <p:cNvSpPr/>
          <p:nvPr/>
        </p:nvSpPr>
        <p:spPr>
          <a:xfrm>
            <a:off x="7777480" y="3244215"/>
            <a:ext cx="398145" cy="8978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4992370" y="2487295"/>
            <a:ext cx="1835785" cy="48196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9285605" y="2487295"/>
            <a:ext cx="1129665" cy="48196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8656320" y="3451860"/>
            <a:ext cx="2357120" cy="5803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修改结算方式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7255" y="867410"/>
            <a:ext cx="2472632" cy="52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9770" y="867410"/>
            <a:ext cx="2472521" cy="52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文本框 9"/>
          <p:cNvSpPr txBox="1"/>
          <p:nvPr/>
        </p:nvSpPr>
        <p:spPr>
          <a:xfrm>
            <a:off x="436880" y="6123305"/>
            <a:ext cx="37230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点击码钱商家小程序【我的】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再点击【收款账户】</a:t>
            </a:r>
            <a:endParaRPr lang="en-US" altLang="zh-CN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234180" y="6123305"/>
            <a:ext cx="372300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点击【结算设置】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57185" y="6123305"/>
            <a:ext cx="37230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步：</a:t>
            </a:r>
            <a:r>
              <a:rPr lang="zh-CN" altLang="en-US" sz="1400">
                <a:latin typeface="微软雅黑" panose="020B0503020204020204" charset="-122"/>
                <a:ea typeface="微软雅黑" panose="020B0503020204020204" charset="-122"/>
              </a:rPr>
              <a:t>勾选要更换的结算方式（前提是已经开通了该结算方式）</a:t>
            </a:r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21410" y="2171700"/>
            <a:ext cx="2001520" cy="3276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右箭头 11"/>
          <p:cNvSpPr/>
          <p:nvPr/>
        </p:nvSpPr>
        <p:spPr>
          <a:xfrm>
            <a:off x="4020185" y="3244215"/>
            <a:ext cx="398145" cy="8978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0310" y="867410"/>
            <a:ext cx="2416976" cy="5220000"/>
          </a:xfrm>
          <a:prstGeom prst="rect">
            <a:avLst/>
          </a:prstGeom>
        </p:spPr>
      </p:pic>
      <p:sp>
        <p:nvSpPr>
          <p:cNvPr id="15" name="右箭头 14"/>
          <p:cNvSpPr/>
          <p:nvPr/>
        </p:nvSpPr>
        <p:spPr>
          <a:xfrm>
            <a:off x="7882255" y="3244215"/>
            <a:ext cx="398145" cy="8978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859655" y="2791460"/>
            <a:ext cx="2001520" cy="3276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784985" y="2707640"/>
            <a:ext cx="5055235" cy="1615440"/>
          </a:xfrm>
        </p:spPr>
        <p:txBody>
          <a:bodyPr anchor="ctr" anchorCtr="0">
            <a:noAutofit/>
          </a:bodyPr>
          <a:p>
            <a:pPr algn="dist"/>
            <a:r>
              <a:rPr lang="zh-CN" altLang="en-US" sz="8000"/>
              <a:t>谢谢观看</a:t>
            </a:r>
            <a:endParaRPr lang="zh-CN" altLang="en-US" sz="8000"/>
          </a:p>
        </p:txBody>
      </p:sp>
      <p:sp>
        <p:nvSpPr>
          <p:cNvPr id="4" name="文本框 3"/>
          <p:cNvSpPr txBox="1"/>
          <p:nvPr/>
        </p:nvSpPr>
        <p:spPr>
          <a:xfrm>
            <a:off x="1784985" y="4323080"/>
            <a:ext cx="501078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北京海科融通支付服务股份有限公司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en-US" altLang="zh-CN"/>
              <a:t>——</a:t>
            </a:r>
            <a:r>
              <a:rPr lang="zh-CN" altLang="en-US"/>
              <a:t>优质商户管理中心</a:t>
            </a:r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REFSHAPE" val="438713404"/>
  <p:tag name="KSO_WM_UNIT_PLACING_PICTURE_USER_VIEWPORT" val="{&quot;height&quot;:7900,&quot;width&quot;:17605}"/>
</p:tagLst>
</file>

<file path=ppt/tags/tag2.xml><?xml version="1.0" encoding="utf-8"?>
<p:tagLst xmlns:p="http://schemas.openxmlformats.org/presentationml/2006/main">
  <p:tag name="KSO_WM_UNIT_PLACING_PICTURE_USER_VIEWPORT" val="{&quot;height&quot;:3873,&quot;width&quot;:3873}"/>
</p:tagLst>
</file>

<file path=ppt/tags/tag3.xml><?xml version="1.0" encoding="utf-8"?>
<p:tagLst xmlns:p="http://schemas.openxmlformats.org/presentationml/2006/main">
  <p:tag name="KSO_WM_UNIT_PLACING_PICTURE_USER_VIEWPORT" val="{&quot;height&quot;:8780,&quot;width&quot;:4156}"/>
</p:tagLst>
</file>

<file path=ppt/tags/tag4.xml><?xml version="1.0" encoding="utf-8"?>
<p:tagLst xmlns:p="http://schemas.openxmlformats.org/presentationml/2006/main">
  <p:tag name="REFSHAPE" val="574173756"/>
  <p:tag name="KSO_WM_UNIT_PLACING_PICTURE_USER_VIEWPORT" val="{&quot;height&quot;:34200,&quot;width&quot;:16200}"/>
</p:tagLst>
</file>

<file path=ppt/tags/tag5.xml><?xml version="1.0" encoding="utf-8"?>
<p:tagLst xmlns:p="http://schemas.openxmlformats.org/presentationml/2006/main">
  <p:tag name="KSO_WM_UNIT_PLACING_PICTURE_USER_VIEWPORT" val="{&quot;height&quot;:8220.4724409448809,&quot;width&quot;:3893.9102362204726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1637</Words>
  <Application>WPS 演示</Application>
  <PresentationFormat>宽屏</PresentationFormat>
  <Paragraphs>159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Arial</vt:lpstr>
      <vt:lpstr>宋体</vt:lpstr>
      <vt:lpstr>Wingdings</vt:lpstr>
      <vt:lpstr>微软雅黑</vt:lpstr>
      <vt:lpstr>Wingdings</vt:lpstr>
      <vt:lpstr>汉仪锐智W</vt:lpstr>
      <vt:lpstr>Verdana</vt:lpstr>
      <vt:lpstr>Arial Unicode MS</vt:lpstr>
      <vt:lpstr>Calibri</vt:lpstr>
      <vt:lpstr>Office 主题</vt:lpstr>
      <vt:lpstr>码钱商管操作指南 ——商户使用版</vt:lpstr>
      <vt:lpstr>PowerPoint 演示文稿</vt:lpstr>
      <vt:lpstr>双平台系统，便于商户随时随地查询管理</vt:lpstr>
      <vt:lpstr>PowerPoint 演示文稿</vt:lpstr>
      <vt:lpstr>商户在电脑端登录（https://m.hkrt.cn）</vt:lpstr>
      <vt:lpstr>登录首页——即可查看商户交易金额、笔数</vt:lpstr>
      <vt:lpstr>财务中心——商户可以查询且导出交易记录</vt:lpstr>
      <vt:lpstr>财务中心——商户可以查询且导出结算记录</vt:lpstr>
      <vt:lpstr>财务中心——商户可以修改结算卡</vt:lpstr>
      <vt:lpstr>终端管理——商户可以查看绑定的收款设备</vt:lpstr>
      <vt:lpstr>商户签约信息（业务员联系方式、签约费率）</vt:lpstr>
      <vt:lpstr>PowerPoint 演示文稿</vt:lpstr>
      <vt:lpstr>商户可以通过微信授权登录或账号登录</vt:lpstr>
      <vt:lpstr>首页——商户可以看到当天的收款金额、笔数</vt:lpstr>
      <vt:lpstr>交易查询</vt:lpstr>
      <vt:lpstr>到账查询</vt:lpstr>
      <vt:lpstr>也可以在【消息】页面查看到账通知</vt:lpstr>
      <vt:lpstr>如果您有多家门店，可以进行多门店及员工设置</vt:lpstr>
      <vt:lpstr>收款设备——可自定义名称，绑定指定门店/员工</vt:lpstr>
      <vt:lpstr>修改结算方式</vt:lpstr>
      <vt:lpstr>谢谢观看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wangyao</dc:creator>
  <cp:lastModifiedBy>王宁</cp:lastModifiedBy>
  <cp:revision>220</cp:revision>
  <dcterms:created xsi:type="dcterms:W3CDTF">2020-03-09T02:54:00Z</dcterms:created>
  <dcterms:modified xsi:type="dcterms:W3CDTF">2020-08-31T05:46:32Z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